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330"/>
  </p:notesMasterIdLst>
  <p:handoutMasterIdLst>
    <p:handoutMasterId r:id="rId331"/>
  </p:handoutMasterIdLst>
  <p:sldIdLst>
    <p:sldId id="305" r:id="rId2"/>
    <p:sldId id="311" r:id="rId3"/>
    <p:sldId id="1141" r:id="rId4"/>
    <p:sldId id="355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827" r:id="rId17"/>
    <p:sldId id="369" r:id="rId18"/>
    <p:sldId id="370" r:id="rId19"/>
    <p:sldId id="371" r:id="rId20"/>
    <p:sldId id="372" r:id="rId21"/>
    <p:sldId id="828" r:id="rId22"/>
    <p:sldId id="829" r:id="rId23"/>
    <p:sldId id="373" r:id="rId24"/>
    <p:sldId id="375" r:id="rId25"/>
    <p:sldId id="376" r:id="rId26"/>
    <p:sldId id="377" r:id="rId27"/>
    <p:sldId id="830" r:id="rId28"/>
    <p:sldId id="832" r:id="rId29"/>
    <p:sldId id="833" r:id="rId30"/>
    <p:sldId id="834" r:id="rId31"/>
    <p:sldId id="835" r:id="rId32"/>
    <p:sldId id="831" r:id="rId33"/>
    <p:sldId id="837" r:id="rId34"/>
    <p:sldId id="838" r:id="rId35"/>
    <p:sldId id="839" r:id="rId36"/>
    <p:sldId id="840" r:id="rId37"/>
    <p:sldId id="378" r:id="rId38"/>
    <p:sldId id="842" r:id="rId39"/>
    <p:sldId id="843" r:id="rId40"/>
    <p:sldId id="844" r:id="rId41"/>
    <p:sldId id="845" r:id="rId42"/>
    <p:sldId id="841" r:id="rId43"/>
    <p:sldId id="846" r:id="rId44"/>
    <p:sldId id="836" r:id="rId45"/>
    <p:sldId id="847" r:id="rId46"/>
    <p:sldId id="848" r:id="rId47"/>
    <p:sldId id="849" r:id="rId48"/>
    <p:sldId id="850" r:id="rId49"/>
    <p:sldId id="851" r:id="rId50"/>
    <p:sldId id="852" r:id="rId51"/>
    <p:sldId id="853" r:id="rId52"/>
    <p:sldId id="854" r:id="rId53"/>
    <p:sldId id="855" r:id="rId54"/>
    <p:sldId id="856" r:id="rId55"/>
    <p:sldId id="857" r:id="rId56"/>
    <p:sldId id="858" r:id="rId57"/>
    <p:sldId id="859" r:id="rId58"/>
    <p:sldId id="860" r:id="rId59"/>
    <p:sldId id="861" r:id="rId60"/>
    <p:sldId id="862" r:id="rId61"/>
    <p:sldId id="863" r:id="rId62"/>
    <p:sldId id="864" r:id="rId63"/>
    <p:sldId id="865" r:id="rId64"/>
    <p:sldId id="866" r:id="rId65"/>
    <p:sldId id="867" r:id="rId66"/>
    <p:sldId id="868" r:id="rId67"/>
    <p:sldId id="870" r:id="rId68"/>
    <p:sldId id="871" r:id="rId69"/>
    <p:sldId id="872" r:id="rId70"/>
    <p:sldId id="873" r:id="rId71"/>
    <p:sldId id="874" r:id="rId72"/>
    <p:sldId id="875" r:id="rId73"/>
    <p:sldId id="876" r:id="rId74"/>
    <p:sldId id="886" r:id="rId75"/>
    <p:sldId id="887" r:id="rId76"/>
    <p:sldId id="888" r:id="rId77"/>
    <p:sldId id="889" r:id="rId78"/>
    <p:sldId id="890" r:id="rId79"/>
    <p:sldId id="891" r:id="rId80"/>
    <p:sldId id="892" r:id="rId81"/>
    <p:sldId id="893" r:id="rId82"/>
    <p:sldId id="894" r:id="rId83"/>
    <p:sldId id="895" r:id="rId84"/>
    <p:sldId id="896" r:id="rId85"/>
    <p:sldId id="897" r:id="rId86"/>
    <p:sldId id="898" r:id="rId87"/>
    <p:sldId id="899" r:id="rId88"/>
    <p:sldId id="900" r:id="rId89"/>
    <p:sldId id="901" r:id="rId90"/>
    <p:sldId id="902" r:id="rId91"/>
    <p:sldId id="903" r:id="rId92"/>
    <p:sldId id="904" r:id="rId93"/>
    <p:sldId id="905" r:id="rId94"/>
    <p:sldId id="877" r:id="rId95"/>
    <p:sldId id="878" r:id="rId96"/>
    <p:sldId id="885" r:id="rId97"/>
    <p:sldId id="880" r:id="rId98"/>
    <p:sldId id="881" r:id="rId99"/>
    <p:sldId id="882" r:id="rId100"/>
    <p:sldId id="883" r:id="rId101"/>
    <p:sldId id="884" r:id="rId102"/>
    <p:sldId id="879" r:id="rId103"/>
    <p:sldId id="906" r:id="rId104"/>
    <p:sldId id="907" r:id="rId105"/>
    <p:sldId id="908" r:id="rId106"/>
    <p:sldId id="909" r:id="rId107"/>
    <p:sldId id="910" r:id="rId108"/>
    <p:sldId id="911" r:id="rId109"/>
    <p:sldId id="912" r:id="rId110"/>
    <p:sldId id="914" r:id="rId111"/>
    <p:sldId id="915" r:id="rId112"/>
    <p:sldId id="916" r:id="rId113"/>
    <p:sldId id="917" r:id="rId114"/>
    <p:sldId id="918" r:id="rId115"/>
    <p:sldId id="919" r:id="rId116"/>
    <p:sldId id="920" r:id="rId117"/>
    <p:sldId id="921" r:id="rId118"/>
    <p:sldId id="922" r:id="rId119"/>
    <p:sldId id="923" r:id="rId120"/>
    <p:sldId id="924" r:id="rId121"/>
    <p:sldId id="1137" r:id="rId122"/>
    <p:sldId id="926" r:id="rId123"/>
    <p:sldId id="927" r:id="rId124"/>
    <p:sldId id="928" r:id="rId125"/>
    <p:sldId id="929" r:id="rId126"/>
    <p:sldId id="930" r:id="rId127"/>
    <p:sldId id="931" r:id="rId128"/>
    <p:sldId id="932" r:id="rId129"/>
    <p:sldId id="933" r:id="rId130"/>
    <p:sldId id="934" r:id="rId131"/>
    <p:sldId id="935" r:id="rId132"/>
    <p:sldId id="936" r:id="rId133"/>
    <p:sldId id="937" r:id="rId134"/>
    <p:sldId id="938" r:id="rId135"/>
    <p:sldId id="939" r:id="rId136"/>
    <p:sldId id="940" r:id="rId137"/>
    <p:sldId id="941" r:id="rId138"/>
    <p:sldId id="942" r:id="rId139"/>
    <p:sldId id="943" r:id="rId140"/>
    <p:sldId id="944" r:id="rId141"/>
    <p:sldId id="945" r:id="rId142"/>
    <p:sldId id="946" r:id="rId143"/>
    <p:sldId id="947" r:id="rId144"/>
    <p:sldId id="948" r:id="rId145"/>
    <p:sldId id="949" r:id="rId146"/>
    <p:sldId id="950" r:id="rId147"/>
    <p:sldId id="951" r:id="rId148"/>
    <p:sldId id="952" r:id="rId149"/>
    <p:sldId id="953" r:id="rId150"/>
    <p:sldId id="954" r:id="rId151"/>
    <p:sldId id="956" r:id="rId152"/>
    <p:sldId id="959" r:id="rId153"/>
    <p:sldId id="960" r:id="rId154"/>
    <p:sldId id="961" r:id="rId155"/>
    <p:sldId id="962" r:id="rId156"/>
    <p:sldId id="964" r:id="rId157"/>
    <p:sldId id="965" r:id="rId158"/>
    <p:sldId id="966" r:id="rId159"/>
    <p:sldId id="967" r:id="rId160"/>
    <p:sldId id="968" r:id="rId161"/>
    <p:sldId id="1138" r:id="rId162"/>
    <p:sldId id="970" r:id="rId163"/>
    <p:sldId id="971" r:id="rId164"/>
    <p:sldId id="972" r:id="rId165"/>
    <p:sldId id="973" r:id="rId166"/>
    <p:sldId id="974" r:id="rId167"/>
    <p:sldId id="975" r:id="rId168"/>
    <p:sldId id="976" r:id="rId169"/>
    <p:sldId id="977" r:id="rId170"/>
    <p:sldId id="978" r:id="rId171"/>
    <p:sldId id="979" r:id="rId172"/>
    <p:sldId id="980" r:id="rId173"/>
    <p:sldId id="981" r:id="rId174"/>
    <p:sldId id="982" r:id="rId175"/>
    <p:sldId id="983" r:id="rId176"/>
    <p:sldId id="984" r:id="rId177"/>
    <p:sldId id="985" r:id="rId178"/>
    <p:sldId id="986" r:id="rId179"/>
    <p:sldId id="987" r:id="rId180"/>
    <p:sldId id="988" r:id="rId181"/>
    <p:sldId id="989" r:id="rId182"/>
    <p:sldId id="990" r:id="rId183"/>
    <p:sldId id="991" r:id="rId184"/>
    <p:sldId id="992" r:id="rId185"/>
    <p:sldId id="993" r:id="rId186"/>
    <p:sldId id="994" r:id="rId187"/>
    <p:sldId id="995" r:id="rId188"/>
    <p:sldId id="996" r:id="rId189"/>
    <p:sldId id="997" r:id="rId190"/>
    <p:sldId id="998" r:id="rId191"/>
    <p:sldId id="999" r:id="rId192"/>
    <p:sldId id="1000" r:id="rId193"/>
    <p:sldId id="1001" r:id="rId194"/>
    <p:sldId id="1002" r:id="rId195"/>
    <p:sldId id="1003" r:id="rId196"/>
    <p:sldId id="1004" r:id="rId197"/>
    <p:sldId id="1005" r:id="rId198"/>
    <p:sldId id="1006" r:id="rId199"/>
    <p:sldId id="1007" r:id="rId200"/>
    <p:sldId id="1143" r:id="rId201"/>
    <p:sldId id="1008" r:id="rId202"/>
    <p:sldId id="1010" r:id="rId203"/>
    <p:sldId id="1011" r:id="rId204"/>
    <p:sldId id="1012" r:id="rId205"/>
    <p:sldId id="1013" r:id="rId206"/>
    <p:sldId id="1014" r:id="rId207"/>
    <p:sldId id="1015" r:id="rId208"/>
    <p:sldId id="1016" r:id="rId209"/>
    <p:sldId id="1017" r:id="rId210"/>
    <p:sldId id="1018" r:id="rId211"/>
    <p:sldId id="1019" r:id="rId212"/>
    <p:sldId id="1020" r:id="rId213"/>
    <p:sldId id="1021" r:id="rId214"/>
    <p:sldId id="1022" r:id="rId215"/>
    <p:sldId id="1023" r:id="rId216"/>
    <p:sldId id="1024" r:id="rId217"/>
    <p:sldId id="1025" r:id="rId218"/>
    <p:sldId id="1026" r:id="rId219"/>
    <p:sldId id="1027" r:id="rId220"/>
    <p:sldId id="1135" r:id="rId221"/>
    <p:sldId id="1029" r:id="rId222"/>
    <p:sldId id="1030" r:id="rId223"/>
    <p:sldId id="1031" r:id="rId224"/>
    <p:sldId id="1032" r:id="rId225"/>
    <p:sldId id="1033" r:id="rId226"/>
    <p:sldId id="1034" r:id="rId227"/>
    <p:sldId id="1035" r:id="rId228"/>
    <p:sldId id="1036" r:id="rId229"/>
    <p:sldId id="1037" r:id="rId230"/>
    <p:sldId id="1038" r:id="rId231"/>
    <p:sldId id="1039" r:id="rId232"/>
    <p:sldId id="1040" r:id="rId233"/>
    <p:sldId id="1041" r:id="rId234"/>
    <p:sldId id="1042" r:id="rId235"/>
    <p:sldId id="1043" r:id="rId236"/>
    <p:sldId id="1044" r:id="rId237"/>
    <p:sldId id="1045" r:id="rId238"/>
    <p:sldId id="1046" r:id="rId239"/>
    <p:sldId id="1047" r:id="rId240"/>
    <p:sldId id="1048" r:id="rId241"/>
    <p:sldId id="1049" r:id="rId242"/>
    <p:sldId id="1050" r:id="rId243"/>
    <p:sldId id="1051" r:id="rId244"/>
    <p:sldId id="1052" r:id="rId245"/>
    <p:sldId id="1053" r:id="rId246"/>
    <p:sldId id="1054" r:id="rId247"/>
    <p:sldId id="1055" r:id="rId248"/>
    <p:sldId id="1056" r:id="rId249"/>
    <p:sldId id="1057" r:id="rId250"/>
    <p:sldId id="1058" r:id="rId251"/>
    <p:sldId id="1059" r:id="rId252"/>
    <p:sldId id="1060" r:id="rId253"/>
    <p:sldId id="1061" r:id="rId254"/>
    <p:sldId id="1062" r:id="rId255"/>
    <p:sldId id="1063" r:id="rId256"/>
    <p:sldId id="1064" r:id="rId257"/>
    <p:sldId id="1065" r:id="rId258"/>
    <p:sldId id="1066" r:id="rId259"/>
    <p:sldId id="1139" r:id="rId260"/>
    <p:sldId id="1068" r:id="rId261"/>
    <p:sldId id="1069" r:id="rId262"/>
    <p:sldId id="1070" r:id="rId263"/>
    <p:sldId id="1071" r:id="rId264"/>
    <p:sldId id="1072" r:id="rId265"/>
    <p:sldId id="1073" r:id="rId266"/>
    <p:sldId id="1074" r:id="rId267"/>
    <p:sldId id="1075" r:id="rId268"/>
    <p:sldId id="1076" r:id="rId269"/>
    <p:sldId id="1077" r:id="rId270"/>
    <p:sldId id="1078" r:id="rId271"/>
    <p:sldId id="1079" r:id="rId272"/>
    <p:sldId id="1080" r:id="rId273"/>
    <p:sldId id="1081" r:id="rId274"/>
    <p:sldId id="1082" r:id="rId275"/>
    <p:sldId id="1083" r:id="rId276"/>
    <p:sldId id="1084" r:id="rId277"/>
    <p:sldId id="1085" r:id="rId278"/>
    <p:sldId id="1140" r:id="rId279"/>
    <p:sldId id="1087" r:id="rId280"/>
    <p:sldId id="1088" r:id="rId281"/>
    <p:sldId id="1089" r:id="rId282"/>
    <p:sldId id="1090" r:id="rId283"/>
    <p:sldId id="1091" r:id="rId284"/>
    <p:sldId id="1092" r:id="rId285"/>
    <p:sldId id="1093" r:id="rId286"/>
    <p:sldId id="1094" r:id="rId287"/>
    <p:sldId id="1095" r:id="rId288"/>
    <p:sldId id="1096" r:id="rId289"/>
    <p:sldId id="1097" r:id="rId290"/>
    <p:sldId id="1098" r:id="rId291"/>
    <p:sldId id="1099" r:id="rId292"/>
    <p:sldId id="1100" r:id="rId293"/>
    <p:sldId id="1101" r:id="rId294"/>
    <p:sldId id="1102" r:id="rId295"/>
    <p:sldId id="1103" r:id="rId296"/>
    <p:sldId id="1104" r:id="rId297"/>
    <p:sldId id="1105" r:id="rId298"/>
    <p:sldId id="1106" r:id="rId299"/>
    <p:sldId id="1107" r:id="rId300"/>
    <p:sldId id="1108" r:id="rId301"/>
    <p:sldId id="1109" r:id="rId302"/>
    <p:sldId id="1110" r:id="rId303"/>
    <p:sldId id="1111" r:id="rId304"/>
    <p:sldId id="1112" r:id="rId305"/>
    <p:sldId id="1113" r:id="rId306"/>
    <p:sldId id="1114" r:id="rId307"/>
    <p:sldId id="1115" r:id="rId308"/>
    <p:sldId id="1116" r:id="rId309"/>
    <p:sldId id="1117" r:id="rId310"/>
    <p:sldId id="1118" r:id="rId311"/>
    <p:sldId id="1142" r:id="rId312"/>
    <p:sldId id="1119" r:id="rId313"/>
    <p:sldId id="1120" r:id="rId314"/>
    <p:sldId id="1121" r:id="rId315"/>
    <p:sldId id="1122" r:id="rId316"/>
    <p:sldId id="1123" r:id="rId317"/>
    <p:sldId id="1124" r:id="rId318"/>
    <p:sldId id="1125" r:id="rId319"/>
    <p:sldId id="1126" r:id="rId320"/>
    <p:sldId id="1127" r:id="rId321"/>
    <p:sldId id="1128" r:id="rId322"/>
    <p:sldId id="1129" r:id="rId323"/>
    <p:sldId id="1130" r:id="rId324"/>
    <p:sldId id="1131" r:id="rId325"/>
    <p:sldId id="1132" r:id="rId326"/>
    <p:sldId id="1133" r:id="rId327"/>
    <p:sldId id="1134" r:id="rId328"/>
    <p:sldId id="1136" r:id="rId329"/>
  </p:sldIdLst>
  <p:sldSz cx="9144000" cy="5143500" type="screen16x9"/>
  <p:notesSz cx="6858000" cy="9144000"/>
  <p:defaultTextStyle>
    <a:defPPr>
      <a:defRPr lang="en-US"/>
    </a:defPPr>
    <a:lvl1pPr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1pPr>
    <a:lvl2pPr marL="407988" indent="49213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2pPr>
    <a:lvl3pPr marL="815975" indent="98425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3pPr>
    <a:lvl4pPr marL="1223963" indent="147638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4pPr>
    <a:lvl5pPr marL="1631950" indent="196850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Corbe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68B52DB-ECE1-0947-ABE9-8D2A8E9D6A2A}">
          <p14:sldIdLst>
            <p14:sldId id="305"/>
            <p14:sldId id="311"/>
            <p14:sldId id="1141"/>
            <p14:sldId id="355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827"/>
            <p14:sldId id="369"/>
            <p14:sldId id="370"/>
            <p14:sldId id="371"/>
            <p14:sldId id="372"/>
            <p14:sldId id="828"/>
            <p14:sldId id="829"/>
            <p14:sldId id="373"/>
            <p14:sldId id="375"/>
            <p14:sldId id="376"/>
            <p14:sldId id="377"/>
            <p14:sldId id="830"/>
            <p14:sldId id="832"/>
            <p14:sldId id="833"/>
            <p14:sldId id="834"/>
            <p14:sldId id="835"/>
            <p14:sldId id="831"/>
            <p14:sldId id="837"/>
            <p14:sldId id="838"/>
            <p14:sldId id="839"/>
            <p14:sldId id="840"/>
            <p14:sldId id="378"/>
            <p14:sldId id="842"/>
            <p14:sldId id="843"/>
            <p14:sldId id="844"/>
            <p14:sldId id="845"/>
            <p14:sldId id="841"/>
            <p14:sldId id="846"/>
            <p14:sldId id="83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70"/>
            <p14:sldId id="871"/>
            <p14:sldId id="872"/>
            <p14:sldId id="873"/>
            <p14:sldId id="874"/>
            <p14:sldId id="875"/>
            <p14:sldId id="876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877"/>
            <p14:sldId id="878"/>
            <p14:sldId id="885"/>
            <p14:sldId id="880"/>
            <p14:sldId id="881"/>
            <p14:sldId id="882"/>
            <p14:sldId id="883"/>
            <p14:sldId id="884"/>
            <p14:sldId id="879"/>
            <p14:sldId id="906"/>
            <p14:sldId id="907"/>
            <p14:sldId id="908"/>
            <p14:sldId id="909"/>
            <p14:sldId id="910"/>
            <p14:sldId id="911"/>
            <p14:sldId id="912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1137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6"/>
            <p14:sldId id="959"/>
            <p14:sldId id="960"/>
            <p14:sldId id="961"/>
            <p14:sldId id="962"/>
            <p14:sldId id="964"/>
            <p14:sldId id="965"/>
            <p14:sldId id="966"/>
            <p14:sldId id="967"/>
            <p14:sldId id="968"/>
            <p14:sldId id="1138"/>
            <p14:sldId id="970"/>
            <p14:sldId id="971"/>
            <p14:sldId id="972"/>
            <p14:sldId id="973"/>
            <p14:sldId id="974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143"/>
            <p14:sldId id="1008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135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139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140"/>
            <p14:sldId id="1087"/>
            <p14:sldId id="1088"/>
            <p14:sldId id="1089"/>
            <p14:sldId id="1090"/>
            <p14:sldId id="1091"/>
            <p14:sldId id="1092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42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1134"/>
            <p14:sldId id="113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6A5"/>
    <a:srgbClr val="1B2129"/>
    <a:srgbClr val="A71221"/>
    <a:srgbClr val="611319"/>
    <a:srgbClr val="2C383D"/>
    <a:srgbClr val="313231"/>
    <a:srgbClr val="3C3C3B"/>
    <a:srgbClr val="20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1032" y="-1048"/>
      </p:cViewPr>
      <p:guideLst>
        <p:guide orient="horz" pos="1607"/>
        <p:guide pos="4740"/>
        <p:guide pos="161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notesMaster" Target="notesMasters/notesMaster1.xml"/><Relationship Id="rId331" Type="http://schemas.openxmlformats.org/officeDocument/2006/relationships/handoutMaster" Target="handoutMasters/handoutMaster1.xml"/><Relationship Id="rId332" Type="http://schemas.openxmlformats.org/officeDocument/2006/relationships/printerSettings" Target="printerSettings/printerSettings1.bin"/><Relationship Id="rId333" Type="http://schemas.openxmlformats.org/officeDocument/2006/relationships/presProps" Target="presProps.xml"/><Relationship Id="rId334" Type="http://schemas.openxmlformats.org/officeDocument/2006/relationships/viewProps" Target="viewProps.xml"/><Relationship Id="rId335" Type="http://schemas.openxmlformats.org/officeDocument/2006/relationships/theme" Target="theme/theme1.xml"/><Relationship Id="rId33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2C5D070-7DDF-8944-8C0E-0992286EA59B}" type="datetimeFigureOut">
              <a:rPr lang="en-US"/>
              <a:pPr>
                <a:defRPr/>
              </a:pPr>
              <a:t>7/20/14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B74B80-01C3-8543-A45A-C67EAC9BB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72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F2A12A0-CB16-B040-AAC0-816BD9BC5860}" type="datetimeFigureOut">
              <a:rPr lang="en-US"/>
              <a:pPr>
                <a:defRPr/>
              </a:pPr>
              <a:t>7/20/14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080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0D895A-0253-2348-B355-4F3FB6F00E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934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65125"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731838"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98550"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463675" algn="l" defTabSz="3651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831543" algn="l" defTabSz="36630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36630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36630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36630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1 Marcador de imagen de diapositiva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>
              <a:latin typeface="Calibri" charset="0"/>
            </a:endParaRPr>
          </a:p>
        </p:txBody>
      </p:sp>
      <p:sp>
        <p:nvSpPr>
          <p:cNvPr id="19459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fld id="{353047C6-EA7E-F34C-B754-DE9FDB028798}" type="slidenum">
              <a:rPr lang="en-US" sz="1200">
                <a:latin typeface="Calibri" charset="0"/>
              </a:rPr>
              <a:pPr eaLnBrk="1" hangingPunct="1"/>
              <a:t>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02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4283A4-5392-924E-B610-000D372258F6}" type="slidenum">
              <a:rPr lang="en-US" smtClean="0"/>
              <a:pPr>
                <a:defRPr/>
              </a:pPr>
              <a:t>208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9426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B99101-2347-264D-9869-FC710A21329E}" type="slidenum">
              <a:rPr lang="en-US" smtClean="0"/>
              <a:pPr>
                <a:defRPr/>
              </a:pPr>
              <a:t>233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0450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87835-3C05-A446-8046-2786E6386440}" type="slidenum">
              <a:rPr lang="en-US" smtClean="0"/>
              <a:pPr>
                <a:defRPr/>
              </a:pPr>
              <a:t>246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s-EC" altLang="es-EC" smtClean="0"/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fld id="{415AB0A2-8B50-4A44-A0C4-F09BFFAD032C}" type="slidenum">
              <a:rPr lang="en-US" altLang="es-EC" sz="1200">
                <a:latin typeface="Calibri" pitchFamily="34" charset="0"/>
              </a:rPr>
              <a:pPr eaLnBrk="1" hangingPunct="1"/>
              <a:t>259</a:t>
            </a:fld>
            <a:endParaRPr lang="en-US" altLang="es-EC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1474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4BBCB-9117-0B46-A54F-86B4265B7D1B}" type="slidenum">
              <a:rPr lang="en-US" smtClean="0"/>
              <a:pPr>
                <a:defRPr/>
              </a:pPr>
              <a:t>271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s-EC" smtClean="0"/>
              <a:t>Lesson time: 90 mins</a:t>
            </a:r>
          </a:p>
          <a:p>
            <a:r>
              <a:rPr lang="en-US" altLang="es-EC" smtClean="0"/>
              <a:t>30 mins lab</a:t>
            </a:r>
          </a:p>
          <a:p>
            <a:endParaRPr lang="en-US" altLang="es-EC" smtClean="0"/>
          </a:p>
          <a:p>
            <a:r>
              <a:rPr lang="en-US" altLang="es-EC" smtClean="0"/>
              <a:t>Please use your best judgment as an instructor — set the pace of this lesson according to your students' JavaScript skills. You might consider skipping some slides for advanced audiences or spending extra time with a more novice group of students.</a:t>
            </a: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fld id="{FB41EF22-C504-46E8-9525-3D3DC956AC17}" type="slidenum">
              <a:rPr lang="en-US" altLang="es-EC" sz="1200">
                <a:latin typeface="Calibri" pitchFamily="34" charset="0"/>
              </a:rPr>
              <a:pPr eaLnBrk="1" hangingPunct="1"/>
              <a:t>278</a:t>
            </a:fld>
            <a:endParaRPr lang="en-US" altLang="es-EC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2E54E8-ADBF-554F-99BB-40A8DCA8FF4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4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Alerts are in your face, but get the job done</a:t>
            </a:r>
          </a:p>
          <a:p>
            <a:pPr eaLnBrk="1" hangingPunct="1"/>
            <a:r>
              <a:rPr lang="en-US">
                <a:latin typeface="Calibri" charset="0"/>
              </a:rPr>
              <a:t>Action screens — customized screen, fills entire viewport, opportunity for better UI</a:t>
            </a:r>
          </a:p>
          <a:p>
            <a:pPr eaLnBrk="1" hangingPunct="1"/>
            <a:r>
              <a:rPr lang="en-US">
                <a:latin typeface="Calibri" charset="0"/>
              </a:rPr>
              <a:t>Active results — best, inline with rest of app's actions — game results, incoming messages, users get info and can react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Feedback should give positive reinforcement of desired actions in your app, and discourage actions that aren't the best way to use your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CF45A0-C069-C443-AEB0-2CC524A550B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5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85F8CA-D8C7-DD49-BB39-1A75CC8810F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63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546FC2-8C22-3940-B3B8-D19A5C11653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s-EC" smtClean="0"/>
              <a:t>Lesson time: 90 mins</a:t>
            </a:r>
          </a:p>
          <a:p>
            <a:r>
              <a:rPr lang="en-US" altLang="es-EC" smtClean="0"/>
              <a:t>30 mins lab</a:t>
            </a:r>
          </a:p>
          <a:p>
            <a:endParaRPr lang="en-US" altLang="es-EC" smtClean="0"/>
          </a:p>
          <a:p>
            <a:r>
              <a:rPr lang="en-US" altLang="es-EC" smtClean="0"/>
              <a:t>Please use your best judgment as an instructor — set the pace of this lesson according to your students' JavaScript skills. You might consider skipping some slides for advanced audiences or spending extra time with a more novice group of students.</a:t>
            </a: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fld id="{FB41EF22-C504-46E8-9525-3D3DC956AC17}" type="slidenum">
              <a:rPr lang="en-US" altLang="es-EC" sz="1200">
                <a:latin typeface="Calibri" pitchFamily="34" charset="0"/>
              </a:rPr>
              <a:pPr eaLnBrk="1" hangingPunct="1"/>
              <a:t>121</a:t>
            </a:fld>
            <a:endParaRPr lang="en-US" altLang="es-EC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s-EC" altLang="es-EC" smtClean="0"/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fld id="{415AB0A2-8B50-4A44-A0C4-F09BFFAD032C}" type="slidenum">
              <a:rPr lang="en-US" altLang="es-EC" sz="1200">
                <a:latin typeface="Calibri" pitchFamily="34" charset="0"/>
              </a:rPr>
              <a:pPr eaLnBrk="1" hangingPunct="1"/>
              <a:t>161</a:t>
            </a:fld>
            <a:endParaRPr lang="en-US" altLang="es-EC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7378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C">
              <a:latin typeface="Calibri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4A0F81-489F-1147-849F-71E877441225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</a:t>
            </a:r>
            <a:r>
              <a:rPr lang="en-US" baseline="0" dirty="0" smtClean="0"/>
              <a:t> box can be ACS or Client’s own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0D895A-0253-2348-B355-4F3FB6F00E9B}" type="slidenum">
              <a:rPr lang="en-US" smtClean="0"/>
              <a:pPr>
                <a:defRPr/>
              </a:pPr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1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ver_red_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over_red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1458" y="3014933"/>
            <a:ext cx="7772400" cy="45177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rgbClr val="FFFFF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329" y="3648803"/>
            <a:ext cx="6040838" cy="257135"/>
          </a:xfrm>
        </p:spPr>
        <p:txBody>
          <a:bodyPr>
            <a:noAutofit/>
          </a:bodyPr>
          <a:lstStyle>
            <a:lvl1pPr marL="0" indent="0" algn="l">
              <a:buNone/>
              <a:defRPr sz="1600" cap="all">
                <a:solidFill>
                  <a:srgbClr val="FFFFFE"/>
                </a:solidFill>
              </a:defRPr>
            </a:lvl1pPr>
            <a:lvl2pPr marL="408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4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330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 cap="all">
                <a:solidFill>
                  <a:srgbClr val="A71221"/>
                </a:solidFill>
              </a:defRPr>
            </a:lvl1pPr>
            <a:lvl2pPr marL="408099" indent="0">
              <a:buNone/>
              <a:defRPr sz="1800" b="1"/>
            </a:lvl2pPr>
            <a:lvl3pPr marL="816198" indent="0">
              <a:buNone/>
              <a:defRPr sz="1600" b="1"/>
            </a:lvl3pPr>
            <a:lvl4pPr marL="1224298" indent="0">
              <a:buNone/>
              <a:defRPr sz="1400" b="1"/>
            </a:lvl4pPr>
            <a:lvl5pPr marL="1632397" indent="0">
              <a:buNone/>
              <a:defRPr sz="1400" b="1"/>
            </a:lvl5pPr>
            <a:lvl6pPr marL="2040496" indent="0">
              <a:buNone/>
              <a:defRPr sz="1400" b="1"/>
            </a:lvl6pPr>
            <a:lvl7pPr marL="2448595" indent="0">
              <a:buNone/>
              <a:defRPr sz="1400" b="1"/>
            </a:lvl7pPr>
            <a:lvl8pPr marL="2856695" indent="0">
              <a:buNone/>
              <a:defRPr sz="1400" b="1"/>
            </a:lvl8pPr>
            <a:lvl9pPr marL="326479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7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 cap="all">
                <a:solidFill>
                  <a:srgbClr val="A71221"/>
                </a:solidFill>
              </a:defRPr>
            </a:lvl1pPr>
            <a:lvl2pPr marL="408099" indent="0">
              <a:buNone/>
              <a:defRPr sz="1800" b="1"/>
            </a:lvl2pPr>
            <a:lvl3pPr marL="816198" indent="0">
              <a:buNone/>
              <a:defRPr sz="1600" b="1"/>
            </a:lvl3pPr>
            <a:lvl4pPr marL="1224298" indent="0">
              <a:buNone/>
              <a:defRPr sz="1400" b="1"/>
            </a:lvl4pPr>
            <a:lvl5pPr marL="1632397" indent="0">
              <a:buNone/>
              <a:defRPr sz="1400" b="1"/>
            </a:lvl5pPr>
            <a:lvl6pPr marL="2040496" indent="0">
              <a:buNone/>
              <a:defRPr sz="1400" b="1"/>
            </a:lvl6pPr>
            <a:lvl7pPr marL="2448595" indent="0">
              <a:buNone/>
              <a:defRPr sz="1400" b="1"/>
            </a:lvl7pPr>
            <a:lvl8pPr marL="2856695" indent="0">
              <a:buNone/>
              <a:defRPr sz="1400" b="1"/>
            </a:lvl8pPr>
            <a:lvl9pPr marL="326479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7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3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6754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3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0180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nner with Black-10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chemeClr val="accent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583"/>
            <a:ext cx="8229600" cy="3441041"/>
          </a:xfrm>
        </p:spPr>
        <p:txBody>
          <a:bodyPr>
            <a:normAutofit/>
          </a:bodyPr>
          <a:lstStyle>
            <a:lvl1pPr>
              <a:buSzPct val="60000"/>
              <a:defRPr sz="2800">
                <a:latin typeface="Corbel"/>
                <a:cs typeface="Corbel"/>
              </a:defRPr>
            </a:lvl1pPr>
            <a:lvl2pPr>
              <a:buSzPct val="60000"/>
              <a:defRPr sz="2800">
                <a:latin typeface="Corbel"/>
                <a:cs typeface="Corbel"/>
              </a:defRPr>
            </a:lvl2pPr>
            <a:lvl3pPr>
              <a:buSzPct val="60000"/>
              <a:defRPr sz="2400">
                <a:latin typeface="Corbel"/>
                <a:cs typeface="Corbel"/>
              </a:defRPr>
            </a:lvl3pPr>
            <a:lvl4pPr>
              <a:buSzPct val="60000"/>
              <a:defRPr sz="2400">
                <a:latin typeface="Corbel"/>
                <a:cs typeface="Corbel"/>
              </a:defRPr>
            </a:lvl4pPr>
            <a:lvl5pPr>
              <a:buSzPct val="60000"/>
              <a:defRPr sz="2400"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428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39081"/>
            <a:ext cx="4038600" cy="17555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 cap="all">
                <a:solidFill>
                  <a:srgbClr val="A71221"/>
                </a:solidFill>
                <a:latin typeface="Corbel"/>
                <a:cs typeface="Corbel"/>
              </a:defRPr>
            </a:lvl1pPr>
            <a:lvl2pPr marL="219763">
              <a:buSzPct val="60000"/>
              <a:defRPr sz="2000">
                <a:latin typeface="Corbel"/>
                <a:cs typeface="Corbel"/>
              </a:defRPr>
            </a:lvl2pPr>
            <a:lvl3pPr marL="476152">
              <a:buSzPct val="60000"/>
              <a:defRPr sz="2000">
                <a:latin typeface="Corbel"/>
                <a:cs typeface="Corbel"/>
              </a:defRPr>
            </a:lvl3pPr>
            <a:lvl4pPr marL="681264">
              <a:buSzPct val="60000"/>
              <a:defRPr sz="1800">
                <a:latin typeface="Corbel"/>
                <a:cs typeface="Corbel"/>
              </a:defRPr>
            </a:lvl4pPr>
            <a:lvl5pPr marL="879051">
              <a:buSzPct val="60000"/>
              <a:defRPr sz="1800">
                <a:latin typeface="Corbel"/>
                <a:cs typeface="Corbe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39081"/>
            <a:ext cx="4038600" cy="17555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u="none" cap="all">
                <a:solidFill>
                  <a:srgbClr val="A71221"/>
                </a:solidFill>
                <a:latin typeface="Corbel"/>
                <a:cs typeface="Corbel"/>
              </a:defRPr>
            </a:lvl1pPr>
            <a:lvl2pPr marL="219763">
              <a:buSzPct val="60000"/>
              <a:defRPr sz="2000" b="0" i="0" cap="none">
                <a:solidFill>
                  <a:srgbClr val="2D2D2B"/>
                </a:solidFill>
                <a:latin typeface="Corbel"/>
                <a:cs typeface="Corbel"/>
              </a:defRPr>
            </a:lvl2pPr>
            <a:lvl3pPr marL="476152">
              <a:buSzPct val="60000"/>
              <a:defRPr sz="2000">
                <a:latin typeface="Corbel"/>
                <a:cs typeface="Corbel"/>
              </a:defRPr>
            </a:lvl3pPr>
            <a:lvl4pPr marL="681264">
              <a:buSzPct val="60000"/>
              <a:defRPr sz="1800">
                <a:latin typeface="Corbel"/>
                <a:cs typeface="Corbel"/>
              </a:defRPr>
            </a:lvl4pPr>
            <a:lvl5pPr marL="879051">
              <a:buSzPct val="60000"/>
              <a:defRPr sz="1800">
                <a:latin typeface="Corbel"/>
                <a:cs typeface="Corbe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19979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 cap="all">
                <a:solidFill>
                  <a:srgbClr val="A71221"/>
                </a:solidFill>
              </a:defRPr>
            </a:lvl1pPr>
            <a:lvl2pPr marL="408099" indent="0">
              <a:buNone/>
              <a:defRPr sz="1800" b="1"/>
            </a:lvl2pPr>
            <a:lvl3pPr marL="816198" indent="0">
              <a:buNone/>
              <a:defRPr sz="1600" b="1"/>
            </a:lvl3pPr>
            <a:lvl4pPr marL="1224298" indent="0">
              <a:buNone/>
              <a:defRPr sz="1400" b="1"/>
            </a:lvl4pPr>
            <a:lvl5pPr marL="1632397" indent="0">
              <a:buNone/>
              <a:defRPr sz="1400" b="1"/>
            </a:lvl5pPr>
            <a:lvl6pPr marL="2040496" indent="0">
              <a:buNone/>
              <a:defRPr sz="1400" b="1"/>
            </a:lvl6pPr>
            <a:lvl7pPr marL="2448595" indent="0">
              <a:buNone/>
              <a:defRPr sz="1400" b="1"/>
            </a:lvl7pPr>
            <a:lvl8pPr marL="2856695" indent="0">
              <a:buNone/>
              <a:defRPr sz="1400" b="1"/>
            </a:lvl8pPr>
            <a:lvl9pPr marL="326479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7"/>
            <a:ext cx="4040188" cy="2963466"/>
          </a:xfrm>
        </p:spPr>
        <p:txBody>
          <a:bodyPr>
            <a:normAutofit/>
          </a:bodyPr>
          <a:lstStyle>
            <a:lvl1pPr>
              <a:defRPr sz="2000">
                <a:latin typeface="Corbel"/>
                <a:cs typeface="Corbel"/>
              </a:defRPr>
            </a:lvl1pPr>
            <a:lvl2pPr>
              <a:defRPr sz="2000">
                <a:latin typeface="Corbel"/>
                <a:cs typeface="Corbel"/>
              </a:defRPr>
            </a:lvl2pPr>
            <a:lvl3pPr>
              <a:defRPr sz="1800">
                <a:latin typeface="Corbel"/>
                <a:cs typeface="Corbel"/>
              </a:defRPr>
            </a:lvl3pPr>
            <a:lvl4pPr>
              <a:defRPr sz="1800">
                <a:latin typeface="Corbel"/>
                <a:cs typeface="Corbel"/>
              </a:defRPr>
            </a:lvl4pPr>
            <a:lvl5pPr>
              <a:defRPr sz="1800">
                <a:latin typeface="Corbel"/>
                <a:cs typeface="Corbe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 cap="all">
                <a:solidFill>
                  <a:srgbClr val="A71221"/>
                </a:solidFill>
              </a:defRPr>
            </a:lvl1pPr>
            <a:lvl2pPr marL="408099" indent="0">
              <a:buNone/>
              <a:defRPr sz="1800" b="1"/>
            </a:lvl2pPr>
            <a:lvl3pPr marL="816198" indent="0">
              <a:buNone/>
              <a:defRPr sz="1600" b="1"/>
            </a:lvl3pPr>
            <a:lvl4pPr marL="1224298" indent="0">
              <a:buNone/>
              <a:defRPr sz="1400" b="1"/>
            </a:lvl4pPr>
            <a:lvl5pPr marL="1632397" indent="0">
              <a:buNone/>
              <a:defRPr sz="1400" b="1"/>
            </a:lvl5pPr>
            <a:lvl6pPr marL="2040496" indent="0">
              <a:buNone/>
              <a:defRPr sz="1400" b="1"/>
            </a:lvl6pPr>
            <a:lvl7pPr marL="2448595" indent="0">
              <a:buNone/>
              <a:defRPr sz="1400" b="1"/>
            </a:lvl7pPr>
            <a:lvl8pPr marL="2856695" indent="0">
              <a:buNone/>
              <a:defRPr sz="1400" b="1"/>
            </a:lvl8pPr>
            <a:lvl9pPr marL="326479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7"/>
            <a:ext cx="4041775" cy="2963466"/>
          </a:xfrm>
        </p:spPr>
        <p:txBody>
          <a:bodyPr>
            <a:normAutofit/>
          </a:bodyPr>
          <a:lstStyle>
            <a:lvl1pPr>
              <a:defRPr sz="2000">
                <a:latin typeface="Corbel"/>
                <a:cs typeface="Corbel"/>
              </a:defRPr>
            </a:lvl1pPr>
            <a:lvl2pPr>
              <a:defRPr sz="2000">
                <a:latin typeface="Corbel"/>
                <a:cs typeface="Corbel"/>
              </a:defRPr>
            </a:lvl2pPr>
            <a:lvl3pPr>
              <a:defRPr sz="1800">
                <a:latin typeface="Corbel"/>
                <a:cs typeface="Corbel"/>
              </a:defRPr>
            </a:lvl3pPr>
            <a:lvl4pPr>
              <a:defRPr sz="1800">
                <a:latin typeface="Corbel"/>
                <a:cs typeface="Corbel"/>
              </a:defRPr>
            </a:lvl4pPr>
            <a:lvl5pPr>
              <a:defRPr sz="1800">
                <a:latin typeface="Corbel"/>
                <a:cs typeface="Corbe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rgbClr val="A71220"/>
                </a:solidFill>
                <a:latin typeface="+mn-lt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6757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91213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63073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over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4725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over-0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4725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28254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43230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08099" indent="0">
              <a:buNone/>
              <a:defRPr sz="1000"/>
            </a:lvl2pPr>
            <a:lvl3pPr marL="816198" indent="0">
              <a:buNone/>
              <a:defRPr sz="900"/>
            </a:lvl3pPr>
            <a:lvl4pPr marL="1224298" indent="0">
              <a:buNone/>
              <a:defRPr sz="800"/>
            </a:lvl4pPr>
            <a:lvl5pPr marL="1632397" indent="0">
              <a:buNone/>
              <a:defRPr sz="800"/>
            </a:lvl5pPr>
            <a:lvl6pPr marL="2040496" indent="0">
              <a:buNone/>
              <a:defRPr sz="800"/>
            </a:lvl6pPr>
            <a:lvl7pPr marL="2448595" indent="0">
              <a:buNone/>
              <a:defRPr sz="800"/>
            </a:lvl7pPr>
            <a:lvl8pPr marL="2856695" indent="0">
              <a:buNone/>
              <a:defRPr sz="800"/>
            </a:lvl8pPr>
            <a:lvl9pPr marL="326479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963575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over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838"/>
            <a:ext cx="914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over-0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838"/>
            <a:ext cx="914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60854"/>
            <a:ext cx="5486400" cy="301481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2662502"/>
          </a:xfrm>
        </p:spPr>
        <p:txBody>
          <a:bodyPr rtlCol="0">
            <a:normAutofit/>
          </a:bodyPr>
          <a:lstStyle>
            <a:lvl1pPr marL="0" indent="0">
              <a:buNone/>
              <a:defRPr sz="2900"/>
            </a:lvl1pPr>
            <a:lvl2pPr marL="408099" indent="0">
              <a:buNone/>
              <a:defRPr sz="2500"/>
            </a:lvl2pPr>
            <a:lvl3pPr marL="816198" indent="0">
              <a:buNone/>
              <a:defRPr sz="2200"/>
            </a:lvl3pPr>
            <a:lvl4pPr marL="1224298" indent="0">
              <a:buNone/>
              <a:defRPr sz="1800"/>
            </a:lvl4pPr>
            <a:lvl5pPr marL="1632397" indent="0">
              <a:buNone/>
              <a:defRPr sz="1800"/>
            </a:lvl5pPr>
            <a:lvl6pPr marL="2040496" indent="0">
              <a:buNone/>
              <a:defRPr sz="1800"/>
            </a:lvl6pPr>
            <a:lvl7pPr marL="2448595" indent="0">
              <a:buNone/>
              <a:defRPr sz="1800"/>
            </a:lvl7pPr>
            <a:lvl8pPr marL="2856695" indent="0">
              <a:buNone/>
              <a:defRPr sz="1800"/>
            </a:lvl8pPr>
            <a:lvl9pPr marL="3264795" indent="0">
              <a:buNone/>
              <a:defRPr sz="18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3762335"/>
            <a:ext cx="5486400" cy="8403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08099" indent="0">
              <a:buNone/>
              <a:defRPr sz="1000"/>
            </a:lvl2pPr>
            <a:lvl3pPr marL="816198" indent="0">
              <a:buNone/>
              <a:defRPr sz="900"/>
            </a:lvl3pPr>
            <a:lvl4pPr marL="1224298" indent="0">
              <a:buNone/>
              <a:defRPr sz="800"/>
            </a:lvl4pPr>
            <a:lvl5pPr marL="1632397" indent="0">
              <a:buNone/>
              <a:defRPr sz="800"/>
            </a:lvl5pPr>
            <a:lvl6pPr marL="2040496" indent="0">
              <a:buNone/>
              <a:defRPr sz="800"/>
            </a:lvl6pPr>
            <a:lvl7pPr marL="2448595" indent="0">
              <a:buNone/>
              <a:defRPr sz="800"/>
            </a:lvl7pPr>
            <a:lvl8pPr marL="2856695" indent="0">
              <a:buNone/>
              <a:defRPr sz="800"/>
            </a:lvl8pPr>
            <a:lvl9pPr marL="326479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845189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anner with Black-10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5" b="-2"/>
          <a:stretch>
            <a:fillRect/>
          </a:stretch>
        </p:blipFill>
        <p:spPr bwMode="auto">
          <a:xfrm>
            <a:off x="0" y="642938"/>
            <a:ext cx="91440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39081"/>
            <a:ext cx="4038600" cy="1755541"/>
          </a:xfrm>
        </p:spPr>
        <p:txBody>
          <a:bodyPr/>
          <a:lstStyle>
            <a:lvl1pPr marL="0" indent="0">
              <a:buFontTx/>
              <a:buNone/>
              <a:defRPr sz="1600" b="0" i="0" cap="all">
                <a:solidFill>
                  <a:srgbClr val="A71221"/>
                </a:solidFill>
              </a:defRPr>
            </a:lvl1pPr>
            <a:lvl2pPr marL="219763">
              <a:buSzPct val="60000"/>
              <a:defRPr sz="1800"/>
            </a:lvl2pPr>
            <a:lvl3pPr marL="476152">
              <a:buSzPct val="60000"/>
              <a:defRPr sz="1800"/>
            </a:lvl3pPr>
            <a:lvl4pPr marL="681264">
              <a:buSzPct val="60000"/>
              <a:defRPr sz="1600"/>
            </a:lvl4pPr>
            <a:lvl5pPr marL="879051">
              <a:buSzPct val="60000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39081"/>
            <a:ext cx="4038600" cy="1755541"/>
          </a:xfrm>
        </p:spPr>
        <p:txBody>
          <a:bodyPr/>
          <a:lstStyle>
            <a:lvl1pPr marL="0" indent="0">
              <a:buFontTx/>
              <a:buNone/>
              <a:defRPr sz="1600" u="none" cap="all">
                <a:solidFill>
                  <a:srgbClr val="A71221"/>
                </a:solidFill>
              </a:defRPr>
            </a:lvl1pPr>
            <a:lvl2pPr marL="219763">
              <a:buSzPct val="60000"/>
              <a:defRPr sz="1800" b="0" i="0" cap="none">
                <a:solidFill>
                  <a:srgbClr val="2D2D2B"/>
                </a:solidFill>
              </a:defRPr>
            </a:lvl2pPr>
            <a:lvl3pPr marL="476152">
              <a:buSzPct val="60000"/>
              <a:defRPr sz="1800"/>
            </a:lvl3pPr>
            <a:lvl4pPr marL="681264">
              <a:buSzPct val="60000"/>
              <a:defRPr sz="1600"/>
            </a:lvl4pPr>
            <a:lvl5pPr marL="879051">
              <a:buSzPct val="60000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2481"/>
            <a:ext cx="8229600" cy="36370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2400">
                <a:solidFill>
                  <a:srgbClr val="A71220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02674"/>
      </p:ext>
    </p:extLst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38250"/>
            <a:ext cx="8229600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1620" tIns="40810" rIns="81620" bIns="40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8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07988" rtl="0" eaLnBrk="1" fontAlgn="base" hangingPunct="1">
        <a:spcBef>
          <a:spcPct val="0"/>
        </a:spcBef>
        <a:spcAft>
          <a:spcPct val="0"/>
        </a:spcAft>
        <a:defRPr b="1" kern="1200">
          <a:solidFill>
            <a:srgbClr val="A71221"/>
          </a:solidFill>
          <a:latin typeface="Open Sans"/>
          <a:ea typeface="ＭＳ Ｐゴシック" charset="0"/>
          <a:cs typeface="Open Sans"/>
        </a:defRPr>
      </a:lvl1pPr>
      <a:lvl2pPr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2pPr>
      <a:lvl3pPr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3pPr>
      <a:lvl4pPr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4pPr>
      <a:lvl5pPr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5pPr>
      <a:lvl6pPr marL="457200"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6pPr>
      <a:lvl7pPr marL="914400"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7pPr>
      <a:lvl8pPr marL="1371600"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8pPr>
      <a:lvl9pPr marL="1828800" algn="l" defTabSz="407988" rtl="0" eaLnBrk="1" fontAlgn="base" hangingPunct="1">
        <a:spcBef>
          <a:spcPct val="0"/>
        </a:spcBef>
        <a:spcAft>
          <a:spcPct val="0"/>
        </a:spcAft>
        <a:defRPr b="1">
          <a:solidFill>
            <a:srgbClr val="A71221"/>
          </a:solidFill>
          <a:latin typeface="Open Sans" charset="0"/>
          <a:ea typeface="ＭＳ Ｐゴシック" charset="0"/>
        </a:defRPr>
      </a:lvl9pPr>
    </p:titleStyle>
    <p:bodyStyle>
      <a:lvl1pPr marL="304800" indent="-3048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800" kern="1200">
          <a:solidFill>
            <a:srgbClr val="2D2D2B"/>
          </a:solidFill>
          <a:latin typeface="Corbel"/>
          <a:ea typeface="ＭＳ Ｐゴシック" charset="0"/>
          <a:cs typeface="Corbel"/>
        </a:defRPr>
      </a:lvl1pPr>
      <a:lvl2pPr marL="569913" indent="-2540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800" kern="1200">
          <a:solidFill>
            <a:srgbClr val="2D2D2B"/>
          </a:solidFill>
          <a:latin typeface="Corbel"/>
          <a:ea typeface="ＭＳ Ｐゴシック" charset="0"/>
          <a:cs typeface="Corbel"/>
        </a:defRPr>
      </a:lvl2pPr>
      <a:lvl3pPr marL="776288" indent="-2032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400" kern="1200">
          <a:solidFill>
            <a:srgbClr val="2D2D2B"/>
          </a:solidFill>
          <a:latin typeface="Corbel"/>
          <a:ea typeface="ＭＳ Ｐゴシック" charset="0"/>
          <a:cs typeface="Corbel"/>
        </a:defRPr>
      </a:lvl3pPr>
      <a:lvl4pPr marL="987425" indent="-2032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400" kern="1200">
          <a:solidFill>
            <a:srgbClr val="2D2D2B"/>
          </a:solidFill>
          <a:latin typeface="Corbel"/>
          <a:ea typeface="ＭＳ Ｐゴシック" charset="0"/>
          <a:cs typeface="Corbel"/>
        </a:defRPr>
      </a:lvl4pPr>
      <a:lvl5pPr marL="1208088" indent="-203200" algn="l" defTabSz="407988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400" kern="1200">
          <a:solidFill>
            <a:srgbClr val="2D2D2B"/>
          </a:solidFill>
          <a:latin typeface="Corbel"/>
          <a:ea typeface="ＭＳ Ｐゴシック" charset="0"/>
          <a:cs typeface="Corbel"/>
        </a:defRPr>
      </a:lvl5pPr>
      <a:lvl6pPr marL="2244546" indent="-204049" algn="l" defTabSz="40809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645" indent="-204049" algn="l" defTabSz="40809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744" indent="-204049" algn="l" defTabSz="40809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843" indent="-204049" algn="l" defTabSz="40809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99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198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298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397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496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595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695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795" algn="l" defTabSz="40809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32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microsoft.com/office/2007/relationships/hdphoto" Target="../media/hdphoto12.wdp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microsoft.com/office/2007/relationships/hdphoto" Target="../media/hdphoto13.wdp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4+-+TableViews+and+ListViews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hyperlink" Target="https://wiki.appcelerator.org/display/td/03.+Titanium+Basics" TargetMode="External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microsoft.com/office/2007/relationships/hdphoto" Target="../media/hdphoto14.wdp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microsoft.com/office/2007/relationships/hdphoto" Target="../media/hdphoto15.wdp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microsoft.com/office/2007/relationships/hdphoto" Target="../media/hdphoto17.wdp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microsoft.com/office/2007/relationships/hdphoto" Target="../media/hdphoto18.wdp"/></Relationships>
</file>

<file path=ppt/slides/_rels/slide1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44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microsoft.com/office/2007/relationships/hdphoto" Target="../media/hdphoto23.wdp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4+-+User+Input+Collection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pceleratorSolutions/AlloyWidgets" TargetMode="Externa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5+-+Creating+a+Widget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" Target="slide212.xml"/><Relationship Id="rId4" Type="http://schemas.openxmlformats.org/officeDocument/2006/relationships/slide" Target="slide251.xml"/><Relationship Id="rId5" Type="http://schemas.openxmlformats.org/officeDocument/2006/relationships/slide" Target="slide279.xml"/><Relationship Id="rId6" Type="http://schemas.openxmlformats.org/officeDocument/2006/relationships/slide" Target="slide303.xml"/><Relationship Id="rId1" Type="http://schemas.openxmlformats.org/officeDocument/2006/relationships/slideLayout" Target="../slideLayouts/slideLayout2.xml"/><Relationship Id="rId2" Type="http://schemas.openxmlformats.org/officeDocument/2006/relationships/slide" Target="slide16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3" Type="http://schemas.openxmlformats.org/officeDocument/2006/relationships/image" Target="../media/image61.jpe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microsoft.com/office/2007/relationships/hdphoto" Target="../media/hdphoto24.wdp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microsoft.com/office/2007/relationships/hdphoto" Target="../media/hdphoto25.wdp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9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ppcelerator.com/titanium/latest/%23!/guide/iOS_Background_Servic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7+-+iOS+Deep+Dive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guide/topics/fundamentals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reference/android/app/Activity.html" TargetMode="Externa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reference/android/app/Service.html" TargetMode="Externa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reference/android/content/BroadcastReceiver.html" TargetMode="Externa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guide/topics/intents/intents-filters.html" TargetMode="Externa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reference/android/app/PendingIntent.html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microsoft.com/office/2007/relationships/hdphoto" Target="../media/hdphoto26.wdp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3" Type="http://schemas.microsoft.com/office/2007/relationships/hdphoto" Target="../media/hdphoto27.wdp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8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ryOSW4" TargetMode="Externa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7+-+Android+Deep+Dive" TargetMode="Externa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T9r0O" TargetMode="External"/><Relationship Id="rId4" Type="http://schemas.openxmlformats.org/officeDocument/2006/relationships/hyperlink" Target="http://handleopenurl.com/" TargetMode="External"/><Relationship Id="rId5" Type="http://schemas.openxmlformats.org/officeDocument/2006/relationships/hyperlink" Target="http://applookup.com/" TargetMode="External"/><Relationship Id="rId6" Type="http://schemas.openxmlformats.org/officeDocument/2006/relationships/hyperlink" Target="http://schemes.zwapp.com/" TargetMode="External"/><Relationship Id="rId7" Type="http://schemas.openxmlformats.org/officeDocument/2006/relationships/hyperlink" Target="http://www.openintents.org/e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akosma.com/IPhone_URL_Schemes" TargetMode="Externa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microsoft.com/office/2007/relationships/hdphoto" Target="../media/hdphoto3.wdp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8+-+App+Interconnections" TargetMode="Externa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hyperlink" Target="https://wiki.appcelerator.org/display/td/03.+Titanium+Basics" TargetMode="External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3" Type="http://schemas.microsoft.com/office/2007/relationships/hdphoto" Target="../media/hdphoto28.wdp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3" Type="http://schemas.microsoft.com/office/2007/relationships/hdphoto" Target="../media/hdphoto29.wdp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9+-+Finding+and+correcting+memory+leaks" TargetMode="Externa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microsoft.com/office/2007/relationships/hdphoto" Target="../media/hdphoto30.wdp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microsoft.com/office/2007/relationships/hdphoto" Target="../media/hdphoto31.wdp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microsoft.com/office/2007/relationships/hdphoto" Target="../media/hdphoto3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4.wdp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microsoft.com/office/2007/relationships/hdphoto" Target="../media/hdphoto33.wdp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microsoft.com/office/2007/relationships/hdphoto" Target="../media/hdphoto34.wdp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microsoft.com/office/2007/relationships/hdphoto" Target="../media/hdphoto35.wdp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3" Type="http://schemas.microsoft.com/office/2007/relationships/hdphoto" Target="../media/hdphoto36.wdp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microsoft.com/office/2007/relationships/hdphoto" Target="../media/hdphoto37.wdp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3" Type="http://schemas.microsoft.com/office/2007/relationships/hdphoto" Target="../media/hdphoto38.wdp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10+-+Installing+and+Using+a+Titanium+Module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jpe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8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02+-+Handling+Gestures+and+Orientation+Changes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en.wikipedia.org/wiki/Matrix_(mathematics)" TargetMode="External"/><Relationship Id="rId3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slide" Target="slide303.xml"/><Relationship Id="rId1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3" Type="http://schemas.openxmlformats.org/officeDocument/2006/relationships/slide" Target="slide167.xml"/><Relationship Id="rId4" Type="http://schemas.openxmlformats.org/officeDocument/2006/relationships/slide" Target="slide48.xml"/><Relationship Id="rId5" Type="http://schemas.openxmlformats.org/officeDocument/2006/relationships/slide" Target="slide212.xml"/><Relationship Id="rId6" Type="http://schemas.openxmlformats.org/officeDocument/2006/relationships/slide" Target="slide71.xml"/><Relationship Id="rId7" Type="http://schemas.openxmlformats.org/officeDocument/2006/relationships/slide" Target="slide251.xml"/><Relationship Id="rId8" Type="http://schemas.openxmlformats.org/officeDocument/2006/relationships/slide" Target="slide94.xml"/><Relationship Id="rId9" Type="http://schemas.openxmlformats.org/officeDocument/2006/relationships/slide" Target="slide279.xml"/><Relationship Id="rId10" Type="http://schemas.openxmlformats.org/officeDocument/2006/relationships/slide" Target="slide12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appcelerator.org/display/td/340+-+Animation+API+Deep+Dive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over_logo 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itle 1"/>
          <p:cNvSpPr txBox="1">
            <a:spLocks/>
          </p:cNvSpPr>
          <p:nvPr/>
        </p:nvSpPr>
        <p:spPr bwMode="auto">
          <a:xfrm>
            <a:off x="468313" y="1187450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Titanium Certified Expert (TCE) Training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95300" y="1708150"/>
            <a:ext cx="3867150" cy="257175"/>
          </a:xfrm>
          <a:prstGeom prst="rect">
            <a:avLst/>
          </a:prstGeom>
        </p:spPr>
        <p:txBody>
          <a:bodyPr lIns="73262" tIns="36631" rIns="73262" bIns="36631"/>
          <a:lstStyle>
            <a:lvl1pPr marL="382020" indent="-38202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4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1pPr>
            <a:lvl2pPr marL="713158" indent="-31835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2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2pPr>
            <a:lvl3pPr marL="969164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0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3pPr>
            <a:lvl4pPr marL="1234313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7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4pPr>
            <a:lvl5pPr marL="1508606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6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5pPr>
            <a:lvl6pPr marL="280148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84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0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56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  <a:defRPr/>
            </a:pPr>
            <a:r>
              <a:rPr lang="en-US" sz="1600" cap="all" dirty="0" smtClean="0">
                <a:solidFill>
                  <a:srgbClr val="EFEEED"/>
                </a:solidFill>
                <a:latin typeface="Corbel"/>
                <a:cs typeface="Corbel"/>
              </a:rPr>
              <a:t>TRAINER NAME</a:t>
            </a:r>
            <a:endParaRPr lang="en-US" sz="1600" cap="all" dirty="0">
              <a:solidFill>
                <a:srgbClr val="EFEEED"/>
              </a:solidFill>
              <a:latin typeface="Corbel"/>
              <a:cs typeface="Corbel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81013" y="1978025"/>
            <a:ext cx="3868737" cy="257175"/>
          </a:xfrm>
          <a:prstGeom prst="rect">
            <a:avLst/>
          </a:prstGeom>
        </p:spPr>
        <p:txBody>
          <a:bodyPr lIns="81620" tIns="40810" rIns="81620" bIns="40810">
            <a:normAutofit fontScale="85000" lnSpcReduction="20000"/>
          </a:bodyPr>
          <a:lstStyle>
            <a:lvl1pPr marL="0" indent="0" algn="l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600" kern="1200" cap="all">
                <a:solidFill>
                  <a:srgbClr val="FFFFFE"/>
                </a:solidFill>
                <a:latin typeface="Open Sans"/>
                <a:ea typeface="+mn-ea"/>
                <a:cs typeface="Open Sans"/>
              </a:defRPr>
            </a:lvl1pPr>
            <a:lvl2pPr marL="50936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01872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52808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3744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46800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56160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65521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74881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cap="none" dirty="0" smtClean="0">
                <a:solidFill>
                  <a:srgbClr val="EFEEED"/>
                </a:solidFill>
                <a:latin typeface="Corbel"/>
                <a:cs typeface="Corbel"/>
              </a:rPr>
              <a:t>@trainer</a:t>
            </a:r>
            <a:endParaRPr lang="en-US" cap="none" dirty="0">
              <a:solidFill>
                <a:srgbClr val="EFEEED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UI/UX </a:t>
            </a:r>
            <a:r>
              <a:rPr lang="es-EC" cap="small" dirty="0" err="1"/>
              <a:t>Design</a:t>
            </a:r>
            <a:r>
              <a:rPr lang="es-EC" cap="small" dirty="0"/>
              <a:t> </a:t>
            </a:r>
            <a:r>
              <a:rPr lang="es-EC" cap="small" dirty="0" err="1"/>
              <a:t>Principles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ScrollView</a:t>
            </a:r>
            <a:r>
              <a:rPr lang="es-EC" cap="small" dirty="0"/>
              <a:t> </a:t>
            </a:r>
            <a:r>
              <a:rPr lang="es-EC" cap="small" dirty="0" err="1" smtClean="0"/>
              <a:t>Characteristics</a:t>
            </a:r>
            <a:endParaRPr lang="es-EC" dirty="0"/>
          </a:p>
        </p:txBody>
      </p:sp>
      <p:sp>
        <p:nvSpPr>
          <p:cNvPr id="11366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Vertically or horizontally scrolling container of child views</a:t>
            </a:r>
          </a:p>
          <a:p>
            <a:r>
              <a:rPr lang="en-US">
                <a:latin typeface="Corbel" charset="0"/>
              </a:rPr>
              <a:t>ScrollViews contain child Views of nearly any type</a:t>
            </a:r>
          </a:p>
          <a:p>
            <a:r>
              <a:rPr lang="en-US">
                <a:latin typeface="Corbel" charset="0"/>
              </a:rPr>
              <a:t>Don't put TableViews or ListViews within a ScrollView</a:t>
            </a:r>
          </a:p>
          <a:p>
            <a:r>
              <a:rPr lang="en-US">
                <a:latin typeface="Corbel" charset="0"/>
              </a:rPr>
              <a:t>Put event listeners on the child views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Why Use One over the Other</a:t>
            </a:r>
            <a:r>
              <a:rPr lang="en-US" cap="small" dirty="0" smtClean="0"/>
              <a:t>?</a:t>
            </a:r>
            <a:endParaRPr lang="es-EC" dirty="0"/>
          </a:p>
        </p:txBody>
      </p:sp>
      <p:sp>
        <p:nvSpPr>
          <p:cNvPr id="11469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TableViews - simpler API and usage</a:t>
            </a:r>
          </a:p>
          <a:p>
            <a:r>
              <a:rPr lang="es-EC">
                <a:latin typeface="Corbel" charset="0"/>
              </a:rPr>
              <a:t>TableViews - direct manipulation of child views</a:t>
            </a:r>
          </a:p>
          <a:p>
            <a:r>
              <a:rPr lang="es-EC">
                <a:latin typeface="Corbel" charset="0"/>
              </a:rPr>
              <a:t>TableViews - lots of code examples in docs and sample apps</a:t>
            </a:r>
          </a:p>
          <a:p>
            <a:r>
              <a:rPr lang="es-EC">
                <a:latin typeface="Corbel" charset="0"/>
              </a:rPr>
              <a:t>ScrollViews - horizontal scrolling</a:t>
            </a:r>
          </a:p>
          <a:p>
            <a:r>
              <a:rPr lang="es-EC">
                <a:latin typeface="Corbel" charset="0"/>
              </a:rPr>
              <a:t>ListViews - </a:t>
            </a:r>
            <a:r>
              <a:rPr lang="es-EC" b="1" i="1">
                <a:latin typeface="Corbel" charset="0"/>
              </a:rPr>
              <a:t>speed!</a:t>
            </a:r>
            <a:r>
              <a:rPr lang="es-EC">
                <a:latin typeface="Corbel" charset="0"/>
              </a:rPr>
              <a:t>   Faster rendering and smoother scrolling even with large data sets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TABLEVIEWS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TableView</a:t>
            </a:r>
            <a:r>
              <a:rPr lang="es-EC" cap="small" dirty="0"/>
              <a:t> </a:t>
            </a:r>
            <a:r>
              <a:rPr lang="es-EC" cap="small" dirty="0" err="1"/>
              <a:t>Basics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6739" name="Content Placeholder 2"/>
          <p:cNvSpPr txBox="1">
            <a:spLocks/>
          </p:cNvSpPr>
          <p:nvPr/>
        </p:nvSpPr>
        <p:spPr bwMode="auto">
          <a:xfrm>
            <a:off x="2906351" y="1086799"/>
            <a:ext cx="3120776" cy="128208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TableView</a:t>
            </a: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id="table"&gt;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</a:t>
            </a:r>
            <a:r>
              <a:rPr lang="en-US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TableViewRow</a:t>
            </a: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title="row"/&gt;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TableView</a:t>
            </a:r>
            <a:r>
              <a:rPr lang="en-US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&gt; </a:t>
            </a:r>
          </a:p>
        </p:txBody>
      </p:sp>
      <p:sp>
        <p:nvSpPr>
          <p:cNvPr id="116741" name="Content Placeholder 2"/>
          <p:cNvSpPr txBox="1">
            <a:spLocks/>
          </p:cNvSpPr>
          <p:nvPr/>
        </p:nvSpPr>
        <p:spPr bwMode="auto">
          <a:xfrm>
            <a:off x="360362" y="2772903"/>
            <a:ext cx="8326438" cy="16319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// eventing (use `table` rather than `$.table` for traditional example)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$.table.addEventListener('click',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e.row == the row that was clicked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e.rowData == custom properties added to the row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Content Placeholder 5"/>
          <p:cNvSpPr>
            <a:spLocks noGrp="1"/>
          </p:cNvSpPr>
          <p:nvPr>
            <p:ph sz="quarter" idx="4"/>
          </p:nvPr>
        </p:nvSpPr>
        <p:spPr>
          <a:xfrm>
            <a:off x="4060825" y="1874838"/>
            <a:ext cx="4498975" cy="1473200"/>
          </a:xfrm>
          <a:ln>
            <a:solidFill>
              <a:srgbClr val="A7122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n-US" sz="1600">
                <a:latin typeface="Corbel" charset="0"/>
              </a:rPr>
              <a:t>$.table.header = 'TableView examples and test cases'; </a:t>
            </a:r>
          </a:p>
          <a:p>
            <a:pPr marL="0" indent="0">
              <a:buFontTx/>
              <a:buNone/>
            </a:pPr>
            <a:r>
              <a:rPr lang="en-US" sz="1600">
                <a:latin typeface="Corbel" charset="0"/>
              </a:rPr>
              <a:t>$.table.headerView = $.simpleTableAPIView; </a:t>
            </a:r>
          </a:p>
          <a:p>
            <a:pPr marL="0" indent="0">
              <a:buFontTx/>
              <a:buNone/>
            </a:pPr>
            <a:r>
              <a:rPr lang="en-US" sz="1600">
                <a:latin typeface="Corbel" charset="0"/>
              </a:rPr>
              <a:t>$.table.footerView = $.anotherView;</a:t>
            </a:r>
            <a:endParaRPr lang="es-EC" sz="160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Headers</a:t>
            </a:r>
            <a:r>
              <a:rPr lang="es-EC" cap="small" dirty="0"/>
              <a:t> and </a:t>
            </a:r>
            <a:r>
              <a:rPr lang="es-EC" cap="small" dirty="0" err="1"/>
              <a:t>Footer</a:t>
            </a:r>
            <a:r>
              <a:rPr lang="es-EC" cap="small" dirty="0"/>
              <a:t> </a:t>
            </a:r>
            <a:r>
              <a:rPr lang="es-EC" cap="small" dirty="0" err="1"/>
              <a:t>Views</a:t>
            </a:r>
            <a:endParaRPr lang="es-EC" cap="small" dirty="0"/>
          </a:p>
        </p:txBody>
      </p:sp>
      <p:pic>
        <p:nvPicPr>
          <p:cNvPr id="11776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74838"/>
            <a:ext cx="3079750" cy="2058987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Content Placeholder 5"/>
          <p:cNvSpPr>
            <a:spLocks noGrp="1"/>
          </p:cNvSpPr>
          <p:nvPr>
            <p:ph sz="quarter" idx="4"/>
          </p:nvPr>
        </p:nvSpPr>
        <p:spPr>
          <a:xfrm>
            <a:off x="5405438" y="1830388"/>
            <a:ext cx="3254375" cy="1766887"/>
          </a:xfrm>
          <a:ln>
            <a:solidFill>
              <a:srgbClr val="3C3C3B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s-EC" sz="1400" b="1">
                <a:latin typeface="Corbel" charset="0"/>
              </a:rPr>
              <a:t>var</a:t>
            </a:r>
            <a:r>
              <a:rPr lang="es-EC" sz="1400">
                <a:latin typeface="Corbel" charset="0"/>
              </a:rPr>
              <a:t> searchbar = Ti.UI.createSearchBar({</a:t>
            </a:r>
          </a:p>
          <a:p>
            <a:pPr marL="0" indent="0">
              <a:buFontTx/>
              <a:buNone/>
            </a:pPr>
            <a:r>
              <a:rPr lang="es-EC" sz="1400">
                <a:latin typeface="Corbel" charset="0"/>
              </a:rPr>
              <a:t>     barColor:'#385292', </a:t>
            </a:r>
          </a:p>
          <a:p>
            <a:pPr marL="0" indent="0">
              <a:buFontTx/>
              <a:buNone/>
            </a:pPr>
            <a:r>
              <a:rPr lang="es-EC" sz="1400">
                <a:latin typeface="Corbel" charset="0"/>
              </a:rPr>
              <a:t>     showCancel:</a:t>
            </a:r>
            <a:r>
              <a:rPr lang="es-EC" sz="1400" b="1">
                <a:latin typeface="Corbel" charset="0"/>
              </a:rPr>
              <a:t>false</a:t>
            </a:r>
            <a:r>
              <a:rPr lang="es-EC" sz="140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>
                <a:latin typeface="Corbel" charset="0"/>
              </a:rPr>
              <a:t>}); </a:t>
            </a:r>
          </a:p>
          <a:p>
            <a:pPr marL="0" indent="0">
              <a:buFontTx/>
              <a:buNone/>
            </a:pPr>
            <a:endParaRPr lang="es-EC" sz="140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400">
                <a:latin typeface="Corbel" charset="0"/>
              </a:rPr>
              <a:t>$.table.search = searchbar;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Table</a:t>
            </a:r>
            <a:r>
              <a:rPr lang="es-EC" cap="small" dirty="0"/>
              <a:t> </a:t>
            </a:r>
            <a:r>
              <a:rPr lang="es-EC" cap="small" dirty="0" err="1"/>
              <a:t>Search</a:t>
            </a:r>
            <a:endParaRPr lang="es-EC" cap="small" dirty="0"/>
          </a:p>
        </p:txBody>
      </p:sp>
      <p:pic>
        <p:nvPicPr>
          <p:cNvPr id="118787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275" y="1830388"/>
            <a:ext cx="2244725" cy="1766887"/>
          </a:xfrm>
        </p:spPr>
      </p:pic>
      <p:pic>
        <p:nvPicPr>
          <p:cNvPr id="118788" name="4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30388"/>
            <a:ext cx="2255838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Accessing</a:t>
            </a:r>
            <a:r>
              <a:rPr lang="es-EC" cap="small" dirty="0"/>
              <a:t> </a:t>
            </a:r>
            <a:r>
              <a:rPr lang="es-EC" cap="small" dirty="0" err="1"/>
              <a:t>Child</a:t>
            </a:r>
            <a:r>
              <a:rPr lang="es-EC" cap="small" dirty="0"/>
              <a:t> </a:t>
            </a:r>
            <a:r>
              <a:rPr lang="es-EC" cap="small" dirty="0" err="1"/>
              <a:t>Views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9811" name="Content Placeholder 2"/>
          <p:cNvSpPr txBox="1">
            <a:spLocks/>
          </p:cNvSpPr>
          <p:nvPr/>
        </p:nvSpPr>
        <p:spPr bwMode="auto">
          <a:xfrm>
            <a:off x="457200" y="1073150"/>
            <a:ext cx="4699000" cy="21939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&lt;TableView id="table"&gt;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     &lt;TableViewRow title="row"&gt;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	   &lt;Label text="A label"&gt;&lt;/Label&gt;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	   &lt;ImageView image="/someimage.png"/&gt;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&lt;/TableViewRow&gt;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chemeClr val="bg1"/>
                </a:solidFill>
                <a:latin typeface="Inconsolata" charset="0"/>
                <a:cs typeface="Inconsolata" charset="0"/>
              </a:rPr>
              <a:t>&lt;/TableView&gt; </a:t>
            </a:r>
          </a:p>
        </p:txBody>
      </p:sp>
      <p:sp>
        <p:nvSpPr>
          <p:cNvPr id="119812" name="Content Placeholder 2"/>
          <p:cNvSpPr txBox="1">
            <a:spLocks/>
          </p:cNvSpPr>
          <p:nvPr/>
        </p:nvSpPr>
        <p:spPr bwMode="auto">
          <a:xfrm>
            <a:off x="457200" y="3482975"/>
            <a:ext cx="4699000" cy="12588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$.table.addEventListener('click', function(e){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e.row.children[1] == the ImageView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}) </a:t>
            </a:r>
            <a:endParaRPr lang="en-US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5257800" y="2189163"/>
            <a:ext cx="2947988" cy="1603375"/>
          </a:xfrm>
          <a:ln>
            <a:solidFill>
              <a:srgbClr val="3C3C3B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US" sz="1050" dirty="0"/>
              <a:t/>
            </a:r>
            <a:br>
              <a:rPr lang="en-US" sz="1050" dirty="0"/>
            </a:br>
            <a:r>
              <a:rPr lang="en-US" sz="1600" dirty="0" smtClean="0"/>
              <a:t>/</a:t>
            </a:r>
            <a:r>
              <a:rPr lang="en-US" sz="1600" dirty="0"/>
              <a:t>* in the TSS */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"</a:t>
            </a:r>
            <a:r>
              <a:rPr lang="en-US" sz="1600" b="1" dirty="0" smtClean="0"/>
              <a:t>#</a:t>
            </a:r>
            <a:r>
              <a:rPr lang="en-US" sz="1600" b="1" dirty="0" err="1"/>
              <a:t>someRow</a:t>
            </a:r>
            <a:r>
              <a:rPr lang="en-US" sz="1600" dirty="0"/>
              <a:t>": </a:t>
            </a:r>
            <a:r>
              <a:rPr lang="en-US" sz="1600" dirty="0" smtClean="0"/>
              <a:t>{</a:t>
            </a:r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     </a:t>
            </a:r>
            <a:r>
              <a:rPr lang="en-US" sz="1600" dirty="0" err="1" smtClean="0"/>
              <a:t>hasChild</a:t>
            </a:r>
            <a:r>
              <a:rPr lang="en-US" sz="1600" dirty="0"/>
              <a:t>: true,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/>
              <a:t> </a:t>
            </a:r>
            <a:r>
              <a:rPr lang="en-US" sz="1600" dirty="0" smtClean="0"/>
              <a:t>    </a:t>
            </a:r>
            <a:r>
              <a:rPr lang="en-US" sz="1600" dirty="0" err="1" smtClean="0"/>
              <a:t>hasDetail</a:t>
            </a:r>
            <a:r>
              <a:rPr lang="en-US" sz="1600" dirty="0"/>
              <a:t>: true</a:t>
            </a:r>
            <a:r>
              <a:rPr lang="en-US" sz="1600" dirty="0" smtClean="0"/>
              <a:t>,</a:t>
            </a:r>
          </a:p>
          <a:p>
            <a:pPr marL="0" indent="0">
              <a:buFontTx/>
              <a:buNone/>
              <a:defRPr/>
            </a:pPr>
            <a:r>
              <a:rPr lang="en-US" sz="1600" dirty="0"/>
              <a:t> </a:t>
            </a:r>
            <a:r>
              <a:rPr lang="en-US" sz="1600" dirty="0" smtClean="0"/>
              <a:t>    </a:t>
            </a:r>
            <a:r>
              <a:rPr lang="en-US" sz="1600" dirty="0" err="1"/>
              <a:t>hasCheck</a:t>
            </a:r>
            <a:r>
              <a:rPr lang="en-US" sz="1600" dirty="0"/>
              <a:t>: true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} </a:t>
            </a:r>
            <a:endParaRPr lang="es-EC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Row</a:t>
            </a:r>
            <a:r>
              <a:rPr lang="es-EC" cap="small" dirty="0"/>
              <a:t> </a:t>
            </a:r>
            <a:r>
              <a:rPr lang="es-EC" cap="small" dirty="0" err="1"/>
              <a:t>Indicators</a:t>
            </a:r>
            <a:endParaRPr lang="es-EC" cap="small" dirty="0"/>
          </a:p>
        </p:txBody>
      </p:sp>
      <p:pic>
        <p:nvPicPr>
          <p:cNvPr id="120835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875" y="2189163"/>
            <a:ext cx="4040188" cy="14716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Table</a:t>
            </a:r>
            <a:r>
              <a:rPr lang="es-EC" b="0" cap="small" dirty="0"/>
              <a:t> View </a:t>
            </a:r>
            <a:r>
              <a:rPr lang="es-EC" b="0" cap="small" dirty="0" smtClean="0"/>
              <a:t>Performance</a:t>
            </a:r>
            <a:endParaRPr lang="es-EC" b="0" dirty="0"/>
          </a:p>
        </p:txBody>
      </p:sp>
      <p:sp>
        <p:nvSpPr>
          <p:cNvPr id="12185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setData() or table.data faster than append()</a:t>
            </a:r>
          </a:p>
          <a:p>
            <a:r>
              <a:rPr lang="en-US">
                <a:latin typeface="Corbel" charset="0"/>
              </a:rPr>
              <a:t>Load only as much data as needed</a:t>
            </a:r>
          </a:p>
          <a:p>
            <a:r>
              <a:rPr lang="en-US">
                <a:latin typeface="Corbel" charset="0"/>
              </a:rPr>
              <a:t>If your table has 1,000s of custom rows, you might need to rethink your UX design</a:t>
            </a:r>
          </a:p>
          <a:p>
            <a:r>
              <a:rPr lang="en-US">
                <a:latin typeface="Corbel" charset="0"/>
              </a:rPr>
              <a:t>Don't use child Views, just title &amp; row properties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2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LISTVIEWS</a:t>
            </a:r>
            <a:br>
              <a:rPr lang="es-EC" dirty="0" smtClean="0">
                <a:latin typeface="Open Sans" charset="0"/>
              </a:rPr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Explore the importance of UI/UX </a:t>
            </a:r>
            <a:r>
              <a:rPr lang="en-US" dirty="0" smtClean="0"/>
              <a:t>design</a:t>
            </a:r>
          </a:p>
          <a:p>
            <a:pPr>
              <a:defRPr/>
            </a:pPr>
            <a:r>
              <a:rPr lang="en-US" dirty="0" smtClean="0"/>
              <a:t>Identify </a:t>
            </a:r>
            <a:r>
              <a:rPr lang="en-US" dirty="0"/>
              <a:t>the principles of mobile UX </a:t>
            </a:r>
            <a:r>
              <a:rPr lang="en-US" dirty="0" smtClean="0"/>
              <a:t>design</a:t>
            </a:r>
          </a:p>
          <a:p>
            <a:pPr>
              <a:defRPr/>
            </a:pPr>
            <a:r>
              <a:rPr lang="en-US" dirty="0" smtClean="0"/>
              <a:t>Explore </a:t>
            </a:r>
            <a:r>
              <a:rPr lang="en-US" dirty="0"/>
              <a:t>input/output options available in a mobile </a:t>
            </a:r>
            <a:r>
              <a:rPr lang="en-US" dirty="0" smtClean="0"/>
              <a:t>app</a:t>
            </a:r>
          </a:p>
          <a:p>
            <a:pPr>
              <a:defRPr/>
            </a:pPr>
            <a:r>
              <a:rPr lang="en-US" dirty="0" smtClean="0"/>
              <a:t>Incorporate </a:t>
            </a:r>
            <a:r>
              <a:rPr lang="en-US" dirty="0"/>
              <a:t>brand &amp; personality in your </a:t>
            </a:r>
            <a:r>
              <a:rPr lang="en-US" dirty="0" smtClean="0"/>
              <a:t>app</a:t>
            </a:r>
          </a:p>
          <a:p>
            <a:pPr>
              <a:defRPr/>
            </a:pPr>
            <a:r>
              <a:rPr lang="en-US" dirty="0" smtClean="0"/>
              <a:t>Identify </a:t>
            </a:r>
            <a:r>
              <a:rPr lang="en-US" dirty="0"/>
              <a:t>tools for UI/UX </a:t>
            </a:r>
            <a:r>
              <a:rPr lang="en-US" dirty="0" smtClean="0"/>
              <a:t>design</a:t>
            </a:r>
          </a:p>
          <a:p>
            <a:pPr>
              <a:defRPr/>
            </a:pPr>
            <a:r>
              <a:rPr lang="en-US" dirty="0" smtClean="0"/>
              <a:t>Identify </a:t>
            </a:r>
            <a:r>
              <a:rPr lang="en-US" dirty="0"/>
              <a:t>best practices for testing and the development cycle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ListView</a:t>
            </a:r>
            <a:r>
              <a:rPr lang="es-EC" cap="small" dirty="0"/>
              <a:t> </a:t>
            </a:r>
            <a:r>
              <a:rPr lang="es-EC" cap="small" dirty="0" err="1"/>
              <a:t>Sample</a:t>
            </a:r>
            <a:r>
              <a:rPr lang="es-EC" cap="small" dirty="0"/>
              <a:t> (</a:t>
            </a:r>
            <a:r>
              <a:rPr lang="es-EC" cap="small" dirty="0" err="1"/>
              <a:t>Alloy</a:t>
            </a:r>
            <a:r>
              <a:rPr lang="es-EC" cap="small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4931" name="Content Placeholder 2"/>
          <p:cNvSpPr txBox="1">
            <a:spLocks/>
          </p:cNvSpPr>
          <p:nvPr/>
        </p:nvSpPr>
        <p:spPr bwMode="auto">
          <a:xfrm>
            <a:off x="457200" y="1165225"/>
            <a:ext cx="4064000" cy="37115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&lt;ListView id="listView" defaultItemTemplate="template"&gt;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&lt;Templates&gt;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&lt;ItemTemplate name="template"&gt;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&lt;ImageView bindId="pic" id="icon"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&lt;Label bindId="info" id="title"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&lt;/ItemTemplate&gt;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&lt;/Templates&gt;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&lt;ListSection headerTitle="Fruit"&gt;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&lt;ListItem info:text="Apple" pic:image="/apple.png"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&lt;ListItem info:text="Banana" pic:image="/banana.png"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&lt;/ListSection&gt;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&lt;/ListView&gt; </a:t>
            </a:r>
            <a:endParaRPr lang="en-US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24932" name="Content Placeholder 2"/>
          <p:cNvSpPr txBox="1">
            <a:spLocks/>
          </p:cNvSpPr>
          <p:nvPr/>
        </p:nvSpPr>
        <p:spPr bwMode="auto">
          <a:xfrm>
            <a:off x="4660900" y="1165225"/>
            <a:ext cx="4025900" cy="23653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// in associated TSS file: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"#icon" 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width: '50dp', height: '50dp', left: 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"#title" 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 color: 'black',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 font: { fontFamily:'Arial', fontSize: '20dp', fontWeight:'bold'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 left: '60dp', top: 0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} </a:t>
            </a:r>
            <a:endParaRPr lang="en-US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ItemTemplates</a:t>
            </a:r>
            <a:endParaRPr lang="es-EC" dirty="0"/>
          </a:p>
        </p:txBody>
      </p:sp>
      <p:sp>
        <p:nvSpPr>
          <p:cNvPr id="125954" name="2 Marcador de contenido"/>
          <p:cNvSpPr>
            <a:spLocks noGrp="1"/>
          </p:cNvSpPr>
          <p:nvPr>
            <p:ph idx="1"/>
          </p:nvPr>
        </p:nvSpPr>
        <p:spPr>
          <a:xfrm>
            <a:off x="457200" y="1073150"/>
            <a:ext cx="8229600" cy="3440113"/>
          </a:xfrm>
        </p:spPr>
        <p:txBody>
          <a:bodyPr/>
          <a:lstStyle/>
          <a:p>
            <a:r>
              <a:rPr lang="en-US">
                <a:latin typeface="Corbel" charset="0"/>
              </a:rPr>
              <a:t>You must define a template for the ListView</a:t>
            </a:r>
          </a:p>
          <a:p>
            <a:r>
              <a:rPr lang="en-US">
                <a:latin typeface="Corbel" charset="0"/>
              </a:rPr>
              <a:t>A ListView can have multiple templates, but one must be the defaultTemplate</a:t>
            </a:r>
          </a:p>
          <a:p>
            <a:r>
              <a:rPr lang="en-US">
                <a:latin typeface="Corbel" charset="0"/>
              </a:rPr>
              <a:t>Each template can have child templates, which define what components are contained in the ListItem (row)</a:t>
            </a:r>
          </a:p>
          <a:p>
            <a:r>
              <a:rPr lang="en-US">
                <a:latin typeface="Corbel" charset="0"/>
              </a:rPr>
              <a:t>There are built-in templates supported on iOS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Item</a:t>
            </a:r>
            <a:r>
              <a:rPr lang="es-EC" cap="small" dirty="0"/>
              <a:t> </a:t>
            </a:r>
            <a:r>
              <a:rPr lang="es-EC" cap="small" dirty="0" err="1" smtClean="0"/>
              <a:t>Accessories</a:t>
            </a:r>
            <a:endParaRPr lang="es-EC" dirty="0"/>
          </a:p>
        </p:txBody>
      </p:sp>
      <p:pic>
        <p:nvPicPr>
          <p:cNvPr id="126978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9438" y="1077913"/>
            <a:ext cx="4759325" cy="3440112"/>
          </a:xfrm>
        </p:spPr>
      </p:pic>
      <p:sp>
        <p:nvSpPr>
          <p:cNvPr id="126981" name="Rectangle 2"/>
          <p:cNvSpPr>
            <a:spLocks noChangeArrowheads="1"/>
          </p:cNvSpPr>
          <p:nvPr/>
        </p:nvSpPr>
        <p:spPr bwMode="auto">
          <a:xfrm>
            <a:off x="190500" y="1265238"/>
            <a:ext cx="3048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Ti.UI.LIST_ACCESSORY_TYPE_</a:t>
            </a:r>
          </a:p>
          <a:p>
            <a:endParaRPr lang="en-US"/>
          </a:p>
          <a:p>
            <a:r>
              <a:rPr lang="en-US"/>
              <a:t>CHECKMARK</a:t>
            </a:r>
          </a:p>
          <a:p>
            <a:r>
              <a:rPr lang="en-US"/>
              <a:t>DETAIL</a:t>
            </a:r>
          </a:p>
          <a:p>
            <a:r>
              <a:rPr lang="en-US"/>
              <a:t>DISCLOSURE</a:t>
            </a:r>
          </a:p>
          <a:p>
            <a:r>
              <a:rPr lang="en-US"/>
              <a:t>NONE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ListView</a:t>
            </a:r>
            <a:r>
              <a:rPr lang="es-EC" cap="small" dirty="0"/>
              <a:t> </a:t>
            </a:r>
            <a:r>
              <a:rPr lang="es-EC" cap="small" dirty="0" err="1"/>
              <a:t>Eventing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8003" name="Content Placeholder 2"/>
          <p:cNvSpPr txBox="1">
            <a:spLocks/>
          </p:cNvSpPr>
          <p:nvPr/>
        </p:nvSpPr>
        <p:spPr bwMode="auto">
          <a:xfrm>
            <a:off x="407988" y="871538"/>
            <a:ext cx="7172325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800"/>
              <a:t/>
            </a:r>
            <a:br>
              <a:rPr lang="es-EC" sz="800"/>
            </a:b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use the special 'itemclick' event with ListViews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listView.addEventListener('itemclick', function(e){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grab a handle to the list item (row) that was clicked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item = e.section.getItemAt(e.itemIndex);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modify properties of list item: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if (item.properties.accessoryType == Ti.UI.LIST_ACCESSORY_TYPE_NONE)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	item.properties.accessoryType = Ti.UI.LIST_ACCESSORY_TYPE_CHECKMARK;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	item.properties.accessoryType = Ti.UI.LIST_ACCESSORY_TYPE_NONE; }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once you've modified the properties, you must update the item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e.section.updateItemAt(e.itemIndex, item);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use bindId (not bindID!) to determine which child component was clicked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Eventing</a:t>
            </a:r>
            <a:r>
              <a:rPr lang="es-EC" cap="small" dirty="0"/>
              <a:t>, </a:t>
            </a:r>
            <a:r>
              <a:rPr lang="es-EC" cap="small" dirty="0" err="1"/>
              <a:t>part</a:t>
            </a:r>
            <a:r>
              <a:rPr lang="es-EC" cap="small" dirty="0"/>
              <a:t> </a:t>
            </a:r>
            <a:r>
              <a:rPr lang="es-EC" cap="small" dirty="0" err="1"/>
              <a:t>two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9027" name="Content Placeholder 2"/>
          <p:cNvSpPr txBox="1">
            <a:spLocks/>
          </p:cNvSpPr>
          <p:nvPr/>
        </p:nvSpPr>
        <p:spPr bwMode="auto">
          <a:xfrm>
            <a:off x="1131889" y="1074738"/>
            <a:ext cx="5713411" cy="36464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var 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someTemplate =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childTemplates: [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{ </a:t>
            </a:r>
            <a:endParaRPr lang="es-EC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type: 'Ti.UI.Button', // Use a button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bindId: 'button',       // Bind ID for this button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properties: {            // Sets several button properties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width: '80dp',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height: '30dp',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right: '10dp',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title: 'press me'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events: { click : report } // Binds a callback to the button's click event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…..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Additional</a:t>
            </a:r>
            <a:r>
              <a:rPr lang="es-EC" cap="small" dirty="0"/>
              <a:t> </a:t>
            </a:r>
            <a:r>
              <a:rPr lang="es-EC" cap="small" dirty="0" err="1" smtClean="0"/>
              <a:t>Features</a:t>
            </a:r>
            <a:endParaRPr lang="es-EC" dirty="0"/>
          </a:p>
        </p:txBody>
      </p:sp>
      <p:sp>
        <p:nvSpPr>
          <p:cNvPr id="13005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Header and footer views</a:t>
            </a:r>
          </a:p>
          <a:p>
            <a:r>
              <a:rPr lang="en-US">
                <a:latin typeface="Corbel" charset="0"/>
              </a:rPr>
              <a:t>Search views</a:t>
            </a:r>
            <a:br>
              <a:rPr lang="en-US">
                <a:latin typeface="Corbel" charset="0"/>
              </a:rPr>
            </a:br>
            <a:r>
              <a:rPr lang="en-US" i="1">
                <a:latin typeface="Corbel" charset="0"/>
              </a:rPr>
              <a:t>on Android, the search box can be shown outside the ListView</a:t>
            </a:r>
          </a:p>
          <a:p>
            <a:r>
              <a:rPr lang="en-US">
                <a:latin typeface="Corbel" charset="0"/>
              </a:rPr>
              <a:t>iOS: pull to refresh support, native editing support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COMPARE &amp; CONTRAST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TableView</a:t>
            </a:r>
            <a:r>
              <a:rPr lang="es-EC" cap="small" dirty="0"/>
              <a:t> vs. </a:t>
            </a:r>
            <a:r>
              <a:rPr lang="es-EC" cap="small" dirty="0" err="1" smtClean="0"/>
              <a:t>ListView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328738"/>
          <a:ext cx="8229600" cy="2659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34288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TableView</a:t>
                      </a:r>
                      <a:endParaRPr lang="es-EC" sz="16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ListView</a:t>
                      </a:r>
                    </a:p>
                  </a:txBody>
                  <a:tcPr marL="95250" marR="95250" marT="95239" marB="95239" anchor="ctr"/>
                </a:tc>
              </a:tr>
              <a:tr h="6780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View-oriented architecture for maximum flexibility</a:t>
                      </a: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Data-oriented architecture for maximum performance</a:t>
                      </a:r>
                    </a:p>
                  </a:txBody>
                  <a:tcPr marL="95250" marR="95250" marT="95239" marB="95239" anchor="ctr"/>
                </a:tc>
              </a:tr>
              <a:tr h="43428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Sections implicit &amp; can generally be ignored</a:t>
                      </a: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Sections required</a:t>
                      </a:r>
                    </a:p>
                  </a:txBody>
                  <a:tcPr marL="95250" marR="95250" marT="95239" marB="95239" anchor="ctr"/>
                </a:tc>
              </a:tr>
              <a:tr h="6780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Bind events to table, sections, rows, or child Views</a:t>
                      </a: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Bind events to ListView or child components (via template)</a:t>
                      </a:r>
                    </a:p>
                  </a:txBody>
                  <a:tcPr marL="95250" marR="95250" marT="95239" marB="95239" anchor="ctr"/>
                </a:tc>
              </a:tr>
              <a:tr h="434288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Relatively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easier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 to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code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39" marB="952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Faster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39" marB="95239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Identified the features and uses of the list-like </a:t>
            </a:r>
            <a:r>
              <a:rPr lang="en-US" dirty="0" smtClean="0"/>
              <a:t>views</a:t>
            </a:r>
          </a:p>
          <a:p>
            <a:pPr>
              <a:defRPr/>
            </a:pPr>
            <a:r>
              <a:rPr lang="en-US" dirty="0" smtClean="0"/>
              <a:t>Implemented </a:t>
            </a:r>
            <a:r>
              <a:rPr lang="en-US" dirty="0" err="1" smtClean="0"/>
              <a:t>TableViews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Implemented </a:t>
            </a:r>
            <a:r>
              <a:rPr lang="en-US" dirty="0" err="1" smtClean="0"/>
              <a:t>ListViews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Compared </a:t>
            </a:r>
            <a:r>
              <a:rPr lang="en-US" dirty="0"/>
              <a:t>and contrasted </a:t>
            </a:r>
            <a:r>
              <a:rPr lang="en-US" dirty="0" err="1"/>
              <a:t>ListViews</a:t>
            </a:r>
            <a:r>
              <a:rPr lang="en-US" dirty="0"/>
              <a:t> and </a:t>
            </a:r>
            <a:r>
              <a:rPr lang="en-US" dirty="0" err="1"/>
              <a:t>TableViews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>
                <a:latin typeface="Open Sans" charset="0"/>
              </a:rPr>
              <a:t>UI/UX </a:t>
            </a:r>
            <a:r>
              <a:rPr lang="es-EC" dirty="0" smtClean="0">
                <a:latin typeface="Open Sans" charset="0"/>
              </a:rPr>
              <a:t>DESIGN IS CRITICAL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cap="smal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lab, you will: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Complete </a:t>
            </a:r>
            <a:r>
              <a:rPr lang="en-US" dirty="0"/>
              <a:t>a two-tabbed application that implements both </a:t>
            </a:r>
            <a:r>
              <a:rPr lang="en-US" dirty="0" err="1"/>
              <a:t>TableView</a:t>
            </a:r>
            <a:r>
              <a:rPr lang="en-US" dirty="0"/>
              <a:t> and </a:t>
            </a:r>
            <a:r>
              <a:rPr lang="en-US" dirty="0" err="1"/>
              <a:t>ListView</a:t>
            </a:r>
            <a:endParaRPr lang="en-US" dirty="0"/>
          </a:p>
          <a:p>
            <a:pPr>
              <a:defRPr/>
            </a:pPr>
            <a:r>
              <a:rPr lang="en-US" dirty="0"/>
              <a:t>Compare the features and capabilities of those components</a:t>
            </a:r>
          </a:p>
          <a:p>
            <a:pPr>
              <a:defRPr/>
            </a:pPr>
            <a:r>
              <a:rPr lang="en-US" dirty="0"/>
              <a:t>Manage </a:t>
            </a:r>
            <a:r>
              <a:rPr lang="en-US" dirty="0" err="1"/>
              <a:t>eventing</a:t>
            </a:r>
            <a:r>
              <a:rPr lang="en-US" dirty="0"/>
              <a:t> with both components</a:t>
            </a:r>
          </a:p>
          <a:p>
            <a:pPr>
              <a:defRPr/>
            </a:pPr>
            <a:r>
              <a:rPr lang="en-US" dirty="0"/>
              <a:t>Compare the performance of the </a:t>
            </a:r>
            <a:r>
              <a:rPr lang="en-US" dirty="0" err="1"/>
              <a:t>TableView</a:t>
            </a:r>
            <a:r>
              <a:rPr lang="en-US" dirty="0"/>
              <a:t> and </a:t>
            </a:r>
            <a:r>
              <a:rPr lang="en-US" dirty="0" err="1"/>
              <a:t>ListView</a:t>
            </a:r>
            <a:r>
              <a:rPr lang="en-US" dirty="0"/>
              <a:t> components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r>
              <a:rPr lang="en-US" dirty="0" smtClean="0"/>
              <a:t>Lab</a:t>
            </a:r>
            <a:r>
              <a:rPr lang="en-US" dirty="0"/>
              <a:t>: </a:t>
            </a:r>
            <a:r>
              <a:rPr lang="en-US" dirty="0">
                <a:hlinkClick r:id="rId2"/>
              </a:rPr>
              <a:t>wiki.appcelerator.org/display/td/04+-+</a:t>
            </a:r>
            <a:r>
              <a:rPr lang="en-US" dirty="0" err="1">
                <a:hlinkClick r:id="rId2"/>
              </a:rPr>
              <a:t>TableViews+and+ListViews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3" name="Group 2"/>
          <p:cNvGrpSpPr>
            <a:grpSpLocks/>
          </p:cNvGrpSpPr>
          <p:nvPr/>
        </p:nvGrpSpPr>
        <p:grpSpPr bwMode="auto">
          <a:xfrm>
            <a:off x="-6350" y="0"/>
            <a:ext cx="9312275" cy="5143500"/>
            <a:chOff x="-6934" y="0"/>
            <a:chExt cx="9313440" cy="5143500"/>
          </a:xfrm>
        </p:grpSpPr>
        <p:pic>
          <p:nvPicPr>
            <p:cNvPr id="100358" name="Picture 1" descr="background-cover-muted_V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34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359" name="Picture 6" descr="background-cover-muted_V.jp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553" y="0"/>
              <a:ext cx="4660953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960438" y="1609725"/>
            <a:ext cx="284797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9600" cap="small" dirty="0">
                <a:solidFill>
                  <a:srgbClr val="FFFFFF"/>
                </a:solidFill>
                <a:latin typeface="Corbel" charset="0"/>
                <a:ea typeface="ＭＳ Ｐゴシック" charset="0"/>
                <a:cs typeface="ＭＳ Ｐゴシック" charset="0"/>
              </a:rPr>
              <a:t>LAB</a:t>
            </a:r>
            <a:endParaRPr lang="en-US" sz="9600" dirty="0">
              <a:solidFill>
                <a:srgbClr val="FFFFFF"/>
              </a:solidFill>
              <a:latin typeface="Corbe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19663" y="149225"/>
            <a:ext cx="4051300" cy="415448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Create a default project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Run it in the simulator/emulator using both Studio and the CLI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Configure app and run-time options</a:t>
            </a:r>
          </a:p>
          <a:p>
            <a:pPr algn="ctr" eaLnBrk="1" hangingPunct="1"/>
            <a:endParaRPr lang="en-US" altLang="es-EC" sz="2400"/>
          </a:p>
          <a:p>
            <a:pPr eaLnBrk="1" hangingPunct="1"/>
            <a:r>
              <a:rPr lang="en-US" altLang="es-EC" sz="2400"/>
              <a:t>Lab: Appecelerator Wiki &gt; TCD &gt; 03 – Titanium Basics </a:t>
            </a:r>
          </a:p>
          <a:p>
            <a:pPr eaLnBrk="1" hangingPunct="1"/>
            <a:r>
              <a:rPr lang="en-US" altLang="es-EC" sz="2400">
                <a:hlinkClick r:id="rId4"/>
              </a:rPr>
              <a:t>wiki.appcelerator.org/display/td/03.+Titanium+Basics</a:t>
            </a:r>
            <a:endParaRPr lang="en-US" altLang="es-EC" sz="2400"/>
          </a:p>
        </p:txBody>
      </p:sp>
      <p:pic>
        <p:nvPicPr>
          <p:cNvPr id="100356" name="Picture 3" descr="Cover_titanium blu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63"/>
            <a:ext cx="9305925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TextBox 3"/>
          <p:cNvSpPr txBox="1">
            <a:spLocks noChangeArrowheads="1"/>
          </p:cNvSpPr>
          <p:nvPr/>
        </p:nvSpPr>
        <p:spPr bwMode="auto">
          <a:xfrm>
            <a:off x="2655888" y="2235200"/>
            <a:ext cx="3798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s-EC" sz="2800">
                <a:solidFill>
                  <a:schemeClr val="bg1"/>
                </a:solidFill>
              </a:rPr>
              <a:t>SOLUTION WALK THRU</a:t>
            </a:r>
          </a:p>
        </p:txBody>
      </p:sp>
    </p:spTree>
    <p:extLst>
      <p:ext uri="{BB962C8B-B14F-4D97-AF65-F5344CB8AC3E}">
        <p14:creationId xmlns:p14="http://schemas.microsoft.com/office/powerpoint/2010/main" val="33299490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User</a:t>
            </a:r>
            <a:r>
              <a:rPr lang="es-EC" cap="small" dirty="0"/>
              <a:t> Input </a:t>
            </a:r>
            <a:r>
              <a:rPr lang="es-EC" cap="small" dirty="0" err="1"/>
              <a:t>Collection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1382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Set TextField and TextArea options</a:t>
            </a:r>
          </a:p>
          <a:p>
            <a:r>
              <a:rPr lang="en-US">
                <a:latin typeface="Corbel" charset="0"/>
              </a:rPr>
              <a:t>Handle keyboard and layout issues</a:t>
            </a:r>
          </a:p>
          <a:p>
            <a:r>
              <a:rPr lang="en-US">
                <a:latin typeface="Corbel" charset="0"/>
              </a:rPr>
              <a:t>Explore the available UI components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TEXTFIELD AND TEXTAREA OPTIONS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Autocorrrection</a:t>
            </a:r>
            <a:r>
              <a:rPr lang="es-EC" cap="small" dirty="0"/>
              <a:t> and </a:t>
            </a:r>
            <a:r>
              <a:rPr lang="es-EC" cap="small" dirty="0" err="1"/>
              <a:t>Autocapitalization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0291" name="Content Placeholder 2"/>
          <p:cNvSpPr txBox="1">
            <a:spLocks/>
          </p:cNvSpPr>
          <p:nvPr/>
        </p:nvSpPr>
        <p:spPr bwMode="auto">
          <a:xfrm>
            <a:off x="407988" y="871538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800"/>
              <a:t/>
            </a:r>
            <a:br>
              <a:rPr lang="es-EC" sz="800"/>
            </a:br>
            <a:r>
              <a:rPr lang="es-EC" sz="1800"/>
              <a:t/>
            </a:r>
            <a:br>
              <a:rPr lang="es-EC" sz="1800"/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"#someField":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autocorrection: false,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autocapitalization: Ti.UI.TEXT_AUTOCAPITALIZATION_WORDS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others include: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Ti.UI.TEXT_AUTOCAPITALIZATION_DEFAULT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Ti.UI.TEXT_AUTOCAPITALIZATION_ALL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Ti.UI.TEXT_AUTOCAPITALIZATION_SENTENCES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Ti.UI.TEXT_AUTOCAPITALIZATION_NONE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 smtClean="0"/>
              <a:t>Customization</a:t>
            </a:r>
            <a:endParaRPr lang="es-EC" dirty="0"/>
          </a:p>
        </p:txBody>
      </p:sp>
      <p:sp>
        <p:nvSpPr>
          <p:cNvPr id="1413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Keyboard Type — </a:t>
            </a:r>
            <a:r>
              <a:rPr lang="en-US" b="1">
                <a:latin typeface="Corbel" charset="0"/>
              </a:rPr>
              <a:t>field.keyboardType</a:t>
            </a:r>
          </a:p>
          <a:p>
            <a:r>
              <a:rPr lang="en-US">
                <a:latin typeface="Corbel" charset="0"/>
              </a:rPr>
              <a:t>Assigning the Return key — </a:t>
            </a:r>
            <a:r>
              <a:rPr lang="en-US" b="1">
                <a:latin typeface="Corbel" charset="0"/>
              </a:rPr>
              <a:t>field.returnKeyType</a:t>
            </a:r>
          </a:p>
          <a:p>
            <a:r>
              <a:rPr lang="en-US">
                <a:latin typeface="Corbel" charset="0"/>
              </a:rPr>
              <a:t>Keyboard Toolbars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/>
              <a:t>Types</a:t>
            </a:r>
            <a:r>
              <a:rPr lang="es-EC" cap="small" dirty="0"/>
              <a:t> - </a:t>
            </a:r>
            <a:r>
              <a:rPr lang="es-EC" cap="small" dirty="0" smtClean="0"/>
              <a:t>iPhone</a:t>
            </a:r>
            <a:endParaRPr lang="es-EC" dirty="0"/>
          </a:p>
        </p:txBody>
      </p:sp>
      <p:pic>
        <p:nvPicPr>
          <p:cNvPr id="142338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413" y="1154113"/>
            <a:ext cx="5083175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/>
              <a:t>Types</a:t>
            </a:r>
            <a:r>
              <a:rPr lang="es-EC" cap="small" dirty="0"/>
              <a:t> - </a:t>
            </a:r>
            <a:r>
              <a:rPr lang="es-EC" cap="small" dirty="0" smtClean="0"/>
              <a:t>Android</a:t>
            </a:r>
            <a:endParaRPr lang="es-EC" dirty="0"/>
          </a:p>
        </p:txBody>
      </p:sp>
      <p:pic>
        <p:nvPicPr>
          <p:cNvPr id="143362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3888" y="1154113"/>
            <a:ext cx="5356225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Return</a:t>
            </a:r>
            <a:r>
              <a:rPr lang="es-EC" cap="small" dirty="0"/>
              <a:t> Key </a:t>
            </a:r>
            <a:r>
              <a:rPr lang="es-EC" cap="small" dirty="0" err="1" smtClean="0"/>
              <a:t>Options</a:t>
            </a:r>
            <a:endParaRPr lang="es-EC" dirty="0"/>
          </a:p>
        </p:txBody>
      </p:sp>
      <p:pic>
        <p:nvPicPr>
          <p:cNvPr id="144386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3700" y="1154113"/>
            <a:ext cx="5816600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 err="1"/>
              <a:t>Basics</a:t>
            </a:r>
            <a:r>
              <a:rPr lang="es-EC" b="0" cap="small" dirty="0"/>
              <a:t> of UX</a:t>
            </a:r>
          </a:p>
        </p:txBody>
      </p:sp>
      <p:pic>
        <p:nvPicPr>
          <p:cNvPr id="24578" name="2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7825" y="1154113"/>
            <a:ext cx="5848350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Content Placeholder 5"/>
          <p:cNvSpPr>
            <a:spLocks noGrp="1"/>
          </p:cNvSpPr>
          <p:nvPr>
            <p:ph sz="quarter" idx="4"/>
          </p:nvPr>
        </p:nvSpPr>
        <p:spPr>
          <a:xfrm>
            <a:off x="2717801" y="990600"/>
            <a:ext cx="6096000" cy="3924299"/>
          </a:xfrm>
          <a:ln>
            <a:solidFill>
              <a:srgbClr val="A71220"/>
            </a:solidFill>
          </a:ln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sz="1400" b="1" dirty="0">
                <a:latin typeface="Corbel" charset="0"/>
              </a:rPr>
              <a:t>&lt;</a:t>
            </a:r>
            <a:r>
              <a:rPr lang="en-US" sz="1400" b="1" dirty="0" err="1" smtClean="0">
                <a:latin typeface="Corbel" charset="0"/>
              </a:rPr>
              <a:t>TextField</a:t>
            </a:r>
            <a:r>
              <a:rPr lang="en-US" sz="1400" b="1" dirty="0" smtClean="0">
                <a:latin typeface="Corbel" charset="0"/>
              </a:rPr>
              <a:t> platform</a:t>
            </a:r>
            <a:r>
              <a:rPr lang="en-US" sz="1400" b="1" dirty="0">
                <a:latin typeface="Corbel" charset="0"/>
              </a:rPr>
              <a:t>="</a:t>
            </a:r>
            <a:r>
              <a:rPr lang="en-US" sz="1400" b="1" dirty="0" err="1" smtClean="0">
                <a:latin typeface="Corbel" charset="0"/>
              </a:rPr>
              <a:t>ios</a:t>
            </a:r>
            <a:r>
              <a:rPr lang="en-US" sz="1400" b="1" dirty="0" smtClean="0">
                <a:latin typeface="Corbel" charset="0"/>
              </a:rPr>
              <a:t>”&gt;</a:t>
            </a:r>
            <a:endParaRPr lang="en-US" sz="1400" b="1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&lt;</a:t>
            </a:r>
            <a:r>
              <a:rPr lang="en-US" sz="1400" b="1" dirty="0">
                <a:latin typeface="Corbel" charset="0"/>
              </a:rPr>
              <a:t>!-- Sets the </a:t>
            </a:r>
            <a:r>
              <a:rPr lang="en-US" sz="1400" b="1" dirty="0" err="1">
                <a:latin typeface="Corbel" charset="0"/>
              </a:rPr>
              <a:t>keyboardToolbar</a:t>
            </a:r>
            <a:r>
              <a:rPr lang="en-US" sz="1400" b="1" dirty="0">
                <a:latin typeface="Corbel" charset="0"/>
              </a:rPr>
              <a:t> property --&gt;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&lt;</a:t>
            </a:r>
            <a:r>
              <a:rPr lang="en-US" sz="1400" b="1" dirty="0" err="1">
                <a:latin typeface="Corbel" charset="0"/>
              </a:rPr>
              <a:t>KeyboardToolbar</a:t>
            </a:r>
            <a:r>
              <a:rPr lang="en-US" sz="1400" b="1" dirty="0">
                <a:latin typeface="Corbel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    &lt;</a:t>
            </a:r>
            <a:r>
              <a:rPr lang="en-US" sz="1400" b="1" dirty="0">
                <a:latin typeface="Corbel" charset="0"/>
              </a:rPr>
              <a:t>Toolbar&gt;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        &lt;</a:t>
            </a:r>
            <a:r>
              <a:rPr lang="en-US" sz="1400" b="1" dirty="0">
                <a:latin typeface="Corbel" charset="0"/>
              </a:rPr>
              <a:t>Items&gt;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            &lt;</a:t>
            </a:r>
            <a:r>
              <a:rPr lang="en-US" sz="1400" b="1" dirty="0" err="1">
                <a:latin typeface="Corbel" charset="0"/>
              </a:rPr>
              <a:t>FlexSpace</a:t>
            </a:r>
            <a:r>
              <a:rPr lang="en-US" sz="1400" b="1" dirty="0">
                <a:latin typeface="Corbel" charset="0"/>
              </a:rPr>
              <a:t>/&gt;</a:t>
            </a:r>
          </a:p>
          <a:p>
            <a:pPr marL="0" indent="0">
              <a:buFontTx/>
              <a:buNone/>
            </a:pPr>
            <a:r>
              <a:rPr lang="en-US" sz="1400" b="1" dirty="0">
                <a:latin typeface="Corbel" charset="0"/>
              </a:rPr>
              <a:t>	 </a:t>
            </a:r>
            <a:r>
              <a:rPr lang="en-US" sz="1400" b="1" dirty="0" smtClean="0">
                <a:latin typeface="Corbel" charset="0"/>
              </a:rPr>
              <a:t>    &lt;</a:t>
            </a:r>
            <a:r>
              <a:rPr lang="en-US" sz="1400" b="1" dirty="0">
                <a:latin typeface="Corbel" charset="0"/>
              </a:rPr>
              <a:t>Button </a:t>
            </a:r>
            <a:r>
              <a:rPr lang="en-US" sz="1400" b="1" dirty="0" err="1">
                <a:latin typeface="Corbel" charset="0"/>
              </a:rPr>
              <a:t>systemButton</a:t>
            </a:r>
            <a:r>
              <a:rPr lang="en-US" sz="1400" b="1" dirty="0">
                <a:latin typeface="Corbel" charset="0"/>
              </a:rPr>
              <a:t>="</a:t>
            </a:r>
            <a:r>
              <a:rPr lang="en-US" sz="1400" b="1" dirty="0" err="1">
                <a:latin typeface="Corbel" charset="0"/>
              </a:rPr>
              <a:t>Ti.UI.iPhone.SystemButton.CAMERA</a:t>
            </a:r>
            <a:r>
              <a:rPr lang="en-US" sz="1400" b="1" dirty="0">
                <a:latin typeface="Corbel" charset="0"/>
              </a:rPr>
              <a:t>" /&gt;</a:t>
            </a:r>
          </a:p>
          <a:p>
            <a:pPr marL="0" indent="0">
              <a:buFontTx/>
              <a:buNone/>
            </a:pPr>
            <a:r>
              <a:rPr lang="en-US" sz="1400" b="1" dirty="0">
                <a:latin typeface="Corbel" charset="0"/>
              </a:rPr>
              <a:t>	 </a:t>
            </a:r>
            <a:r>
              <a:rPr lang="en-US" sz="1400" b="1" dirty="0" smtClean="0">
                <a:latin typeface="Corbel" charset="0"/>
              </a:rPr>
              <a:t>    &lt;</a:t>
            </a:r>
            <a:r>
              <a:rPr lang="en-US" sz="1400" b="1" dirty="0" err="1">
                <a:latin typeface="Corbel" charset="0"/>
              </a:rPr>
              <a:t>FlexSpace</a:t>
            </a:r>
            <a:r>
              <a:rPr lang="en-US" sz="1400" b="1" dirty="0">
                <a:latin typeface="Corbel" charset="0"/>
              </a:rPr>
              <a:t>/</a:t>
            </a:r>
            <a:r>
              <a:rPr lang="en-US" sz="1400" b="1" dirty="0" smtClean="0">
                <a:latin typeface="Corbel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	     &lt;</a:t>
            </a:r>
            <a:r>
              <a:rPr lang="en-US" sz="1400" b="1" dirty="0" err="1" smtClean="0">
                <a:latin typeface="Corbel" charset="0"/>
              </a:rPr>
              <a:t>TextField</a:t>
            </a:r>
            <a:r>
              <a:rPr lang="en-US" sz="1400" b="1" dirty="0" smtClean="0">
                <a:latin typeface="Corbel" charset="0"/>
              </a:rPr>
              <a:t> /&gt;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	     &lt;Button&gt;Search&lt;/Button&gt;</a:t>
            </a:r>
            <a:endParaRPr lang="en-US" sz="1400" b="1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	 &lt;</a:t>
            </a:r>
            <a:r>
              <a:rPr lang="en-US" sz="1400" b="1" dirty="0">
                <a:latin typeface="Corbel" charset="0"/>
              </a:rPr>
              <a:t>/Items</a:t>
            </a:r>
            <a:r>
              <a:rPr lang="en-US" sz="1400" b="1" dirty="0" smtClean="0">
                <a:latin typeface="Corbel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en-US" sz="1400" b="1" dirty="0">
                <a:latin typeface="Corbel" charset="0"/>
              </a:rPr>
              <a:t> </a:t>
            </a:r>
            <a:r>
              <a:rPr lang="en-US" sz="1400" b="1" dirty="0" smtClean="0">
                <a:latin typeface="Corbel" charset="0"/>
              </a:rPr>
              <a:t>       &lt;</a:t>
            </a:r>
            <a:r>
              <a:rPr lang="en-US" sz="1400" b="1" dirty="0">
                <a:latin typeface="Corbel" charset="0"/>
              </a:rPr>
              <a:t>/Toolbar&gt;</a:t>
            </a: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     &lt;</a:t>
            </a:r>
            <a:r>
              <a:rPr lang="en-US" sz="1400" b="1" dirty="0">
                <a:latin typeface="Corbel" charset="0"/>
              </a:rPr>
              <a:t>/</a:t>
            </a:r>
            <a:r>
              <a:rPr lang="en-US" sz="1400" b="1" dirty="0" err="1">
                <a:latin typeface="Corbel" charset="0"/>
              </a:rPr>
              <a:t>KeyboardToolbar</a:t>
            </a:r>
            <a:r>
              <a:rPr lang="en-US" sz="1400" b="1" dirty="0" smtClean="0">
                <a:latin typeface="Corbel" charset="0"/>
              </a:rPr>
              <a:t>&gt;</a:t>
            </a:r>
            <a:endParaRPr lang="en-US" sz="1400" b="1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n-US" sz="1400" b="1" dirty="0" smtClean="0">
                <a:latin typeface="Corbel" charset="0"/>
              </a:rPr>
              <a:t>&lt;</a:t>
            </a:r>
            <a:r>
              <a:rPr lang="en-US" sz="1400" b="1" dirty="0">
                <a:latin typeface="Corbel" charset="0"/>
              </a:rPr>
              <a:t>/</a:t>
            </a:r>
            <a:r>
              <a:rPr lang="en-US" sz="1400" b="1" dirty="0" err="1">
                <a:latin typeface="Corbel" charset="0"/>
              </a:rPr>
              <a:t>TextField</a:t>
            </a:r>
            <a:r>
              <a:rPr lang="en-US" sz="1400" b="1" dirty="0">
                <a:latin typeface="Corbel" charset="0"/>
              </a:rPr>
              <a:t>&gt;</a:t>
            </a:r>
            <a:endParaRPr lang="es-EC" sz="14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/>
              <a:t>Toolbars</a:t>
            </a:r>
            <a:endParaRPr lang="es-EC" cap="small" dirty="0"/>
          </a:p>
        </p:txBody>
      </p:sp>
      <p:pic>
        <p:nvPicPr>
          <p:cNvPr id="145411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200150"/>
            <a:ext cx="2060575" cy="2962275"/>
          </a:xfrm>
        </p:spPr>
      </p:pic>
      <p:sp>
        <p:nvSpPr>
          <p:cNvPr id="145412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000">
                <a:solidFill>
                  <a:srgbClr val="EFEEED"/>
                </a:solidFill>
                <a:latin typeface="Open Sans" charset="0"/>
                <a:cs typeface="Open Sans" charset="0"/>
              </a:rPr>
              <a:t>iOS only feature</a:t>
            </a:r>
            <a:endParaRPr lang="en-US" sz="1000">
              <a:solidFill>
                <a:srgbClr val="EFEEED"/>
              </a:solidFill>
              <a:latin typeface="Open Sans" charset="0"/>
              <a:cs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SOFT KEYBOARD HANDLING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Hiding</a:t>
            </a:r>
            <a:r>
              <a:rPr lang="es-EC" cap="small" dirty="0"/>
              <a:t> </a:t>
            </a:r>
            <a:r>
              <a:rPr lang="es-EC" cap="small" dirty="0" err="1"/>
              <a:t>the</a:t>
            </a:r>
            <a:r>
              <a:rPr lang="es-EC" cap="small" dirty="0"/>
              <a:t> </a:t>
            </a:r>
            <a:r>
              <a:rPr lang="es-EC" cap="small" dirty="0" err="1"/>
              <a:t>Soft</a:t>
            </a:r>
            <a:r>
              <a:rPr lang="es-EC" cap="small" dirty="0"/>
              <a:t> </a:t>
            </a:r>
            <a:r>
              <a:rPr lang="es-EC" cap="small" dirty="0" err="1"/>
              <a:t>Keyboard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7459" name="Content Placeholder 2"/>
          <p:cNvSpPr txBox="1">
            <a:spLocks/>
          </p:cNvSpPr>
          <p:nvPr/>
        </p:nvSpPr>
        <p:spPr bwMode="auto">
          <a:xfrm>
            <a:off x="407988" y="871538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$.someField.blur(); // cross-platform method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if(OS_ANDROID)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// android only method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Ti.UI.Android.hideSoftKeyboard();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if(OS_IOS)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Ti.App.addEventListener('keyboardframechanged', function(){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Ti.API.info('Soft keyboard shown');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/>
              <a:t>Prevent Soft Keyboard from Covering Input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8483" name="Content Placeholder 2"/>
          <p:cNvSpPr txBox="1">
            <a:spLocks/>
          </p:cNvSpPr>
          <p:nvPr/>
        </p:nvSpPr>
        <p:spPr bwMode="auto">
          <a:xfrm>
            <a:off x="531813" y="2032635"/>
            <a:ext cx="8088312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$</a:t>
            </a: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.win.windowSoftInputMode = Ti.UI.Android.SOFT_INPUT_ADJUST_PAN; </a:t>
            </a:r>
            <a:endParaRPr lang="en-US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48484" name="1 CuadroTexto"/>
          <p:cNvSpPr txBox="1">
            <a:spLocks noChangeArrowheads="1"/>
          </p:cNvSpPr>
          <p:nvPr/>
        </p:nvSpPr>
        <p:spPr bwMode="auto">
          <a:xfrm>
            <a:off x="407988" y="1178504"/>
            <a:ext cx="5345112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Put field in a scrolling view (i.e. </a:t>
            </a:r>
            <a:r>
              <a:rPr lang="en-US" sz="18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ScrollView</a:t>
            </a:r>
            <a:r>
              <a:rPr lang="en-US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On Android, set:</a:t>
            </a:r>
            <a:endParaRPr lang="es-EC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/>
              <a:t>UI </a:t>
            </a:r>
            <a:r>
              <a:rPr lang="es-EC" dirty="0" smtClean="0"/>
              <a:t>COMPONENTS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 smtClean="0"/>
              <a:t>Dialog</a:t>
            </a:r>
            <a:r>
              <a:rPr lang="es-EC" cap="small" dirty="0" smtClean="0"/>
              <a:t> 1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0531" name="Content Placeholder 2"/>
          <p:cNvSpPr txBox="1">
            <a:spLocks/>
          </p:cNvSpPr>
          <p:nvPr/>
        </p:nvSpPr>
        <p:spPr bwMode="auto">
          <a:xfrm>
            <a:off x="407988" y="952500"/>
            <a:ext cx="83280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var dialog = Ti.UI.createAlertDialog ( {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cancel: 1,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buttonNames: ['Yes', 'No'],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message: 'Delete the file?',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title: 'Delete'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dialog.addEventListener('click', function(e)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if (e.index === e.source.cancel){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	   Ti.API.info('Cancel was clicked');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>
                <a:solidFill>
                  <a:schemeClr val="bg1"/>
                </a:solidFill>
                <a:latin typeface="Inconsolata" charset="0"/>
                <a:cs typeface="Inconsolata" charset="0"/>
              </a:rPr>
              <a:t>dialog.show();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 smtClean="0"/>
              <a:t>Dialog</a:t>
            </a:r>
            <a:r>
              <a:rPr lang="es-EC" cap="small" dirty="0" smtClean="0"/>
              <a:t> 2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1555" name="Content Placeholder 2"/>
          <p:cNvSpPr txBox="1">
            <a:spLocks/>
          </p:cNvSpPr>
          <p:nvPr/>
        </p:nvSpPr>
        <p:spPr bwMode="auto">
          <a:xfrm>
            <a:off x="457200" y="1625600"/>
            <a:ext cx="3490911" cy="20955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&lt;!-- in the View XML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&lt;AlertDialog id='alert'/&gt;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3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/* in the TSS */di"#alert":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cancel: 1, buttonNames: ['Yes', 'No'],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message: 'Delete the file?',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title: 'Delete'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3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86289" y="1625600"/>
            <a:ext cx="3478211" cy="20955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// in the controller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$.alert.addEventListener('click', function(e)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 if (e.index === e .source.cancel){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	   Ti.API.info('Cancel was clicked');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$.alert.show();</a:t>
            </a:r>
            <a:endParaRPr lang="es-EC" sz="13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Content Placeholder 5"/>
          <p:cNvSpPr>
            <a:spLocks noGrp="1"/>
          </p:cNvSpPr>
          <p:nvPr>
            <p:ph sz="quarter" idx="4"/>
          </p:nvPr>
        </p:nvSpPr>
        <p:spPr>
          <a:xfrm>
            <a:off x="4038600" y="1541463"/>
            <a:ext cx="4329113" cy="3246437"/>
          </a:xfrm>
          <a:ln>
            <a:solidFill>
              <a:srgbClr val="A7122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&lt;!-- in the View XML --&gt;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&lt;Switch id='theSwitch'/&gt;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endParaRPr lang="es-EC" sz="12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/* in the TSS */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'#theSwitch[platform=android]': {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     style: Ti.UI.Android.SWITCH_STYLE_CHECKBOX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     /* or Ti.UI.Android.SWITCH_STYLE_TOGGLEBUTTON */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} </a:t>
            </a:r>
          </a:p>
          <a:p>
            <a:pPr marL="0" indent="0">
              <a:buFontTx/>
              <a:buNone/>
            </a:pPr>
            <a:endParaRPr lang="es-EC" sz="12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// in the controller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$.theSwitch.addEventListener('change', function(e){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     if(e.value === true) {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	// switch is on ...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     }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}); </a:t>
            </a:r>
            <a:br>
              <a:rPr lang="es-EC" sz="1200" dirty="0">
                <a:latin typeface="Corbel" charset="0"/>
              </a:rPr>
            </a:br>
            <a:endParaRPr lang="es-EC" sz="12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UI: </a:t>
            </a:r>
            <a:r>
              <a:rPr lang="es-EC" cap="small" dirty="0" err="1"/>
              <a:t>Switch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8" y="2055813"/>
            <a:ext cx="982662" cy="1766887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2173288"/>
            <a:ext cx="1085850" cy="1657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2581" name="5 CuadroTexto"/>
          <p:cNvSpPr txBox="1">
            <a:spLocks noChangeArrowheads="1"/>
          </p:cNvSpPr>
          <p:nvPr/>
        </p:nvSpPr>
        <p:spPr bwMode="auto">
          <a:xfrm>
            <a:off x="457200" y="1017588"/>
            <a:ext cx="4908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400" dirty="0"/>
              <a:t>Presents two mutually exclusive choices</a:t>
            </a:r>
          </a:p>
          <a:p>
            <a:pPr eaLnBrk="1" hangingPunct="1">
              <a:buFont typeface="Arial" charset="0"/>
              <a:buChar char="•"/>
            </a:pPr>
            <a:r>
              <a:rPr lang="en-US" sz="1400" dirty="0"/>
              <a:t>On </a:t>
            </a:r>
            <a:r>
              <a:rPr lang="en-US" sz="1400" dirty="0" err="1"/>
              <a:t>iOS</a:t>
            </a:r>
            <a:r>
              <a:rPr lang="en-US" sz="1400" dirty="0"/>
              <a:t>, user can turn on indicators: | (on) and 0 (off)</a:t>
            </a:r>
            <a:endParaRPr lang="es-EC" sz="14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Content Placeholder 5"/>
          <p:cNvSpPr>
            <a:spLocks noGrp="1"/>
          </p:cNvSpPr>
          <p:nvPr>
            <p:ph sz="quarter" idx="4"/>
          </p:nvPr>
        </p:nvSpPr>
        <p:spPr>
          <a:xfrm>
            <a:off x="4803776" y="1160463"/>
            <a:ext cx="3667124" cy="3357562"/>
          </a:xfrm>
          <a:ln>
            <a:solidFill>
              <a:srgbClr val="A7122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s-EC" sz="1600" dirty="0" smtClean="0">
                <a:latin typeface="Corbel" charset="0"/>
              </a:rPr>
              <a:t>&lt;</a:t>
            </a:r>
            <a:r>
              <a:rPr lang="es-EC" sz="1600" dirty="0">
                <a:latin typeface="Corbel" charset="0"/>
              </a:rPr>
              <a:t>!-- in the View XML --&gt; </a:t>
            </a:r>
            <a:endParaRPr lang="es-EC" sz="1600" dirty="0" smtClean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600" b="1" dirty="0" smtClean="0">
                <a:latin typeface="Corbel" charset="0"/>
              </a:rPr>
              <a:t>&lt;Label id='customLabel'/&gt;</a:t>
            </a:r>
            <a:r>
              <a:rPr lang="es-EC" sz="1600" dirty="0" smtClean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600" b="1" dirty="0" smtClean="0">
                <a:latin typeface="Corbel" charset="0"/>
              </a:rPr>
              <a:t>&lt;</a:t>
            </a:r>
            <a:r>
              <a:rPr lang="es-EC" sz="1600" b="1" dirty="0">
                <a:latin typeface="Corbel" charset="0"/>
              </a:rPr>
              <a:t>Slider id='theSlider'/&gt;</a:t>
            </a:r>
            <a:r>
              <a:rPr lang="es-EC" sz="16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endParaRPr lang="es-EC" sz="16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/* in the TSS */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'#theSlider': {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     min: 0,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     max: 100,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     value: 3,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     thumbImage: 'images/skull.png' </a:t>
            </a:r>
          </a:p>
          <a:p>
            <a:pPr marL="0" indent="0">
              <a:buFontTx/>
              <a:buNone/>
            </a:pPr>
            <a:r>
              <a:rPr lang="es-EC" sz="1600" dirty="0">
                <a:latin typeface="Corbel" charset="0"/>
              </a:rPr>
              <a:t>} </a:t>
            </a:r>
            <a:br>
              <a:rPr lang="es-EC" sz="1600" dirty="0">
                <a:latin typeface="Corbel" charset="0"/>
              </a:rPr>
            </a:br>
            <a:endParaRPr lang="es-EC" sz="16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UI: Slider</a:t>
            </a:r>
          </a:p>
        </p:txBody>
      </p:sp>
      <p:pic>
        <p:nvPicPr>
          <p:cNvPr id="7" name="6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" y="2043113"/>
            <a:ext cx="3608387" cy="64135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Content Placeholder 5"/>
          <p:cNvSpPr>
            <a:spLocks noGrp="1"/>
          </p:cNvSpPr>
          <p:nvPr>
            <p:ph sz="quarter" idx="4"/>
          </p:nvPr>
        </p:nvSpPr>
        <p:spPr>
          <a:xfrm>
            <a:off x="2832100" y="1016000"/>
            <a:ext cx="5283200" cy="3886200"/>
          </a:xfrm>
          <a:ln>
            <a:solidFill>
              <a:srgbClr val="A7122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&lt;Alloy&gt;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     &lt;Window backgroundColor="white"&gt;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&lt;Picker id="picker" selectionIndicator="true" useSpinner="true"&gt;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     &lt;PickerColumn id="column1"&gt;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&lt;PickerRow title="Bananas"/&gt;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&lt;PickerRow title="Strawberries"/&gt;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&lt;PickerRow title="Mangos"/&gt;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&lt;PickerRow title="Grapes"/&gt;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     &lt;/PickerColumn&gt;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dirty="0">
                <a:latin typeface="Corbel" charset="0"/>
              </a:rPr>
              <a:t>	     &lt;!-- Picker shorthand notation --&gt;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     &lt;Column id="column2"&gt;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&lt;Row title="red"/&gt;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&lt;Row title="green"/&gt;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&lt;Row title="blue"/&gt;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	&lt;Row title="orange"/&gt;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     &lt;/Column&gt;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	&lt;/Picker&gt;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     &lt;/Window&gt;</a:t>
            </a:r>
            <a:r>
              <a:rPr lang="es-EC" sz="12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200" b="1" dirty="0">
                <a:latin typeface="Corbel" charset="0"/>
              </a:rPr>
              <a:t>&lt;/Alloy&gt;</a:t>
            </a:r>
            <a:r>
              <a:rPr lang="es-EC" sz="1200" dirty="0">
                <a:latin typeface="Corbel" charset="0"/>
              </a:rPr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Picker</a:t>
            </a:r>
            <a:endParaRPr lang="es-EC" cap="small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196975"/>
            <a:ext cx="2066925" cy="134620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2924175"/>
            <a:ext cx="1624013" cy="9890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Critical</a:t>
            </a:r>
            <a:r>
              <a:rPr lang="es-EC" cap="small" dirty="0"/>
              <a:t> </a:t>
            </a:r>
            <a:r>
              <a:rPr lang="es-EC" cap="small" dirty="0" err="1" smtClean="0"/>
              <a:t>Questions</a:t>
            </a:r>
            <a:endParaRPr lang="en-US" cap="small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i="1" dirty="0"/>
              <a:t>Can you answer the following</a:t>
            </a:r>
            <a:r>
              <a:rPr lang="en-US" i="1" dirty="0" smtClean="0"/>
              <a:t>:</a:t>
            </a:r>
          </a:p>
          <a:p>
            <a:pPr marL="0" indent="0">
              <a:buFontTx/>
              <a:buNone/>
              <a:defRPr/>
            </a:pPr>
            <a:endParaRPr lang="en-US" i="1" dirty="0"/>
          </a:p>
          <a:p>
            <a:pPr>
              <a:defRPr/>
            </a:pPr>
            <a:r>
              <a:rPr lang="en-US" b="1" dirty="0" smtClean="0"/>
              <a:t>What </a:t>
            </a:r>
            <a:r>
              <a:rPr lang="en-US" b="1" dirty="0"/>
              <a:t>problem(s) am I solving?</a:t>
            </a:r>
          </a:p>
          <a:p>
            <a:pPr>
              <a:defRPr/>
            </a:pPr>
            <a:r>
              <a:rPr lang="en-US" b="1" dirty="0" smtClean="0"/>
              <a:t>Who </a:t>
            </a:r>
            <a:r>
              <a:rPr lang="en-US" b="1" dirty="0"/>
              <a:t>are my key users?</a:t>
            </a:r>
          </a:p>
          <a:p>
            <a:pPr>
              <a:defRPr/>
            </a:pPr>
            <a:r>
              <a:rPr lang="en-US" b="1" dirty="0" smtClean="0"/>
              <a:t>What </a:t>
            </a:r>
            <a:r>
              <a:rPr lang="en-US" b="1" dirty="0"/>
              <a:t>are their needs?</a:t>
            </a:r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Picker</a:t>
            </a:r>
            <a:r>
              <a:rPr lang="es-EC" cap="small" dirty="0"/>
              <a:t> </a:t>
            </a:r>
            <a:r>
              <a:rPr lang="es-EC" cap="small" dirty="0" err="1"/>
              <a:t>Events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5651" name="Content Placeholder 2"/>
          <p:cNvSpPr txBox="1">
            <a:spLocks/>
          </p:cNvSpPr>
          <p:nvPr/>
        </p:nvSpPr>
        <p:spPr bwMode="auto">
          <a:xfrm>
            <a:off x="457200" y="2243138"/>
            <a:ext cx="5573712" cy="196056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$.picker.addEventListener('change',function(e){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Ti.API.info((e.selectedValue).join(','));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Ti.API.info(e.row.title);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55652" name="1 CuadroTexto"/>
          <p:cNvSpPr txBox="1">
            <a:spLocks noChangeArrowheads="1"/>
          </p:cNvSpPr>
          <p:nvPr/>
        </p:nvSpPr>
        <p:spPr bwMode="auto">
          <a:xfrm>
            <a:off x="457200" y="895350"/>
            <a:ext cx="38989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Listen on 'change'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e.selectedValue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e.row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e.value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Content Placeholder 5"/>
          <p:cNvSpPr>
            <a:spLocks noGrp="1"/>
          </p:cNvSpPr>
          <p:nvPr>
            <p:ph sz="quarter" idx="4"/>
          </p:nvPr>
        </p:nvSpPr>
        <p:spPr>
          <a:xfrm>
            <a:off x="3556001" y="1001713"/>
            <a:ext cx="4483100" cy="3968750"/>
          </a:xfrm>
          <a:ln>
            <a:solidFill>
              <a:srgbClr val="A71220"/>
            </a:solidFill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s-EC" sz="1400" b="1" dirty="0" smtClean="0">
                <a:latin typeface="Corbel" charset="0"/>
              </a:rPr>
              <a:t>&lt;</a:t>
            </a:r>
            <a:r>
              <a:rPr lang="es-EC" sz="1400" b="1" dirty="0">
                <a:latin typeface="Corbel" charset="0"/>
              </a:rPr>
              <a:t>Alloy&gt;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     &lt;Window backgroundColor="white"&gt;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	&lt;Picker id="picker" selectionIndicator="</a:t>
            </a:r>
            <a:r>
              <a:rPr lang="es-EC" sz="1400" b="1" dirty="0" smtClean="0">
                <a:latin typeface="Corbel" charset="0"/>
              </a:rPr>
              <a:t>true” type</a:t>
            </a:r>
            <a:r>
              <a:rPr lang="es-EC" sz="1400" b="1" dirty="0">
                <a:latin typeface="Corbel" charset="0"/>
              </a:rPr>
              <a:t>="Ti.UI.PICKER_TYPE_DATE"&gt;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	&lt;/Picker&gt;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     &lt;/Window&gt;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400" b="1" dirty="0">
                <a:latin typeface="Corbel" charset="0"/>
              </a:rPr>
              <a:t>&lt;/Alloy&gt;</a:t>
            </a:r>
            <a:r>
              <a:rPr lang="es-EC" sz="14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endParaRPr lang="es-EC" sz="14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// in controller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$.picker.value = new Date(); </a:t>
            </a:r>
          </a:p>
          <a:p>
            <a:pPr marL="0" indent="0">
              <a:buFontTx/>
              <a:buNone/>
            </a:pPr>
            <a:endParaRPr lang="es-EC" sz="14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$.picker.addEventListener('change',function(e){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     Ti.API.info(e.value.toLocaleString())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});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Date </a:t>
            </a:r>
            <a:r>
              <a:rPr lang="es-EC" cap="small" dirty="0" err="1"/>
              <a:t>Picker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5088"/>
            <a:ext cx="2336800" cy="154940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86125"/>
            <a:ext cx="2012950" cy="1231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Content Placeholder 5"/>
          <p:cNvSpPr>
            <a:spLocks noGrp="1"/>
          </p:cNvSpPr>
          <p:nvPr>
            <p:ph sz="quarter" idx="4"/>
          </p:nvPr>
        </p:nvSpPr>
        <p:spPr>
          <a:xfrm>
            <a:off x="3478212" y="912813"/>
            <a:ext cx="5081587" cy="3968750"/>
          </a:xfrm>
          <a:ln>
            <a:solidFill>
              <a:srgbClr val="A71220"/>
            </a:solidFill>
          </a:ln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&lt;Alloy&gt;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     &lt;Window backgroundColor="white" layout="vertical" exitOnClose="true"&gt;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&lt;OptionDialog id="dialog" title="Delete File?"&gt;</a:t>
            </a:r>
            <a:r>
              <a:rPr lang="es-EC" sz="1100" dirty="0">
                <a:latin typeface="Corbel" charset="0"/>
              </a:rPr>
              <a:t> 	    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     &lt;Options&gt;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	&lt;Option&gt;</a:t>
            </a:r>
            <a:r>
              <a:rPr lang="es-EC" sz="1100" dirty="0">
                <a:latin typeface="Corbel" charset="0"/>
              </a:rPr>
              <a:t>Confirm</a:t>
            </a:r>
            <a:r>
              <a:rPr lang="es-EC" sz="1100" b="1" dirty="0">
                <a:latin typeface="Corbel" charset="0"/>
              </a:rPr>
              <a:t>&lt;/Option&gt;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	&lt;Option platform="ios"&gt;</a:t>
            </a:r>
            <a:r>
              <a:rPr lang="es-EC" sz="1100" dirty="0">
                <a:latin typeface="Corbel" charset="0"/>
              </a:rPr>
              <a:t>Help</a:t>
            </a:r>
            <a:r>
              <a:rPr lang="es-EC" sz="1100" b="1" dirty="0">
                <a:latin typeface="Corbel" charset="0"/>
              </a:rPr>
              <a:t>&lt;/Option&gt;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	&lt;Option&gt;</a:t>
            </a:r>
            <a:r>
              <a:rPr lang="es-EC" sz="1100" dirty="0">
                <a:latin typeface="Corbel" charset="0"/>
              </a:rPr>
              <a:t>Cancel</a:t>
            </a:r>
            <a:r>
              <a:rPr lang="es-EC" sz="1100" b="1" dirty="0">
                <a:latin typeface="Corbel" charset="0"/>
              </a:rPr>
              <a:t>&lt;/Option&gt;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     &lt;/Options&gt;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dirty="0">
                <a:latin typeface="Corbel" charset="0"/>
              </a:rPr>
              <a:t>	     &lt;!-- The ButtonNames tag sets the Android-only buttonNames property. --&gt;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     &lt;ButtonNames&gt;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	&lt;ButtonName&gt;</a:t>
            </a:r>
            <a:r>
              <a:rPr lang="es-EC" sz="1100" dirty="0">
                <a:latin typeface="Corbel" charset="0"/>
              </a:rPr>
              <a:t>Confirm</a:t>
            </a:r>
            <a:r>
              <a:rPr lang="es-EC" sz="1100" b="1" dirty="0">
                <a:latin typeface="Corbel" charset="0"/>
              </a:rPr>
              <a:t>&lt;/ButtonName&gt;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     &lt;/ButtonNames&gt;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	&lt;/OptionDialog&gt;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     &lt;/Window&gt;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100" b="1" dirty="0">
                <a:latin typeface="Corbel" charset="0"/>
              </a:rPr>
              <a:t>&lt;/Alloy&gt;</a:t>
            </a:r>
            <a:r>
              <a:rPr lang="es-EC" sz="11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endParaRPr lang="es-EC" sz="11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100" dirty="0">
                <a:latin typeface="Corbel" charset="0"/>
              </a:rPr>
              <a:t>// in controller </a:t>
            </a:r>
          </a:p>
          <a:p>
            <a:pPr marL="0" indent="0">
              <a:buFontTx/>
              <a:buNone/>
            </a:pPr>
            <a:r>
              <a:rPr lang="es-EC" sz="1100" dirty="0">
                <a:latin typeface="Corbel" charset="0"/>
              </a:rPr>
              <a:t>$.dialog.show();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Option</a:t>
            </a:r>
            <a:r>
              <a:rPr lang="es-EC" cap="small" dirty="0"/>
              <a:t> </a:t>
            </a:r>
            <a:r>
              <a:rPr lang="es-EC" cap="small" dirty="0" err="1"/>
              <a:t>Dialog</a:t>
            </a:r>
            <a:endParaRPr lang="es-EC" cap="small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98550"/>
            <a:ext cx="2047875" cy="124142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6375"/>
            <a:ext cx="1800225" cy="151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Content Placeholder 5"/>
          <p:cNvSpPr>
            <a:spLocks noGrp="1"/>
          </p:cNvSpPr>
          <p:nvPr>
            <p:ph sz="quarter" idx="4"/>
          </p:nvPr>
        </p:nvSpPr>
        <p:spPr>
          <a:xfrm>
            <a:off x="5056188" y="1735138"/>
            <a:ext cx="3630612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Background colors, graphics, gradients</a:t>
            </a:r>
          </a:p>
          <a:p>
            <a:r>
              <a:rPr lang="en-US">
                <a:latin typeface="Corbel" charset="0"/>
              </a:rPr>
              <a:t>Border width, color, radius</a:t>
            </a:r>
          </a:p>
          <a:p>
            <a:r>
              <a:rPr lang="en-US">
                <a:latin typeface="Corbel" charset="0"/>
              </a:rPr>
              <a:t>iOS: backgroundLeftCap, backgroundTopCap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Styling</a:t>
            </a:r>
            <a:r>
              <a:rPr lang="es-EC" cap="small" dirty="0"/>
              <a:t> Input </a:t>
            </a:r>
            <a:r>
              <a:rPr lang="es-EC" cap="small" dirty="0" err="1"/>
              <a:t>Components</a:t>
            </a:r>
            <a:endParaRPr lang="es-EC" cap="small" dirty="0"/>
          </a:p>
        </p:txBody>
      </p:sp>
      <p:pic>
        <p:nvPicPr>
          <p:cNvPr id="158723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63650"/>
            <a:ext cx="4040188" cy="2884488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Shadows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88" y="1154113"/>
            <a:ext cx="5661025" cy="344011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9747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Add shadows to Labels (cross-platform) and Buttons (Android only)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Set </a:t>
            </a:r>
            <a:r>
              <a:rPr lang="en-US" dirty="0" err="1"/>
              <a:t>TextField</a:t>
            </a:r>
            <a:r>
              <a:rPr lang="en-US" dirty="0"/>
              <a:t> and </a:t>
            </a:r>
            <a:r>
              <a:rPr lang="en-US" dirty="0" err="1"/>
              <a:t>TextArea</a:t>
            </a:r>
            <a:r>
              <a:rPr lang="en-US" dirty="0"/>
              <a:t> </a:t>
            </a:r>
            <a:r>
              <a:rPr lang="en-US" dirty="0" smtClean="0"/>
              <a:t>options</a:t>
            </a:r>
          </a:p>
          <a:p>
            <a:pPr>
              <a:defRPr/>
            </a:pPr>
            <a:r>
              <a:rPr lang="en-US" dirty="0" smtClean="0"/>
              <a:t>Handled </a:t>
            </a:r>
            <a:r>
              <a:rPr lang="en-US" dirty="0"/>
              <a:t>keyboard and layout </a:t>
            </a:r>
            <a:r>
              <a:rPr lang="en-US" dirty="0" smtClean="0"/>
              <a:t>issues</a:t>
            </a:r>
          </a:p>
          <a:p>
            <a:pPr>
              <a:defRPr/>
            </a:pPr>
            <a:r>
              <a:rPr lang="en-US" dirty="0" smtClean="0"/>
              <a:t>Explored </a:t>
            </a:r>
            <a:r>
              <a:rPr lang="en-US" dirty="0"/>
              <a:t>the available UI components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dirty="0"/>
              <a:t>You will set various keyboard options and conveniences to ease data </a:t>
            </a:r>
            <a:r>
              <a:rPr lang="en-US" dirty="0" smtClean="0"/>
              <a:t>entry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Set a different keyboard type for a set of input fields</a:t>
            </a:r>
          </a:p>
          <a:p>
            <a:pPr>
              <a:defRPr/>
            </a:pPr>
            <a:r>
              <a:rPr lang="en-US" dirty="0"/>
              <a:t>Prevent the soft keyboard from covering inputs</a:t>
            </a:r>
          </a:p>
          <a:p>
            <a:pPr>
              <a:defRPr/>
            </a:pPr>
            <a:r>
              <a:rPr lang="en-US" dirty="0"/>
              <a:t>Hide the keyboard when user taps the window</a:t>
            </a:r>
          </a:p>
          <a:p>
            <a:pPr marL="0" indent="0">
              <a:buFontTx/>
              <a:buNone/>
              <a:defRPr/>
            </a:pPr>
            <a:endParaRPr lang="en-US" dirty="0" smtClean="0">
              <a:hlinkClick r:id="rId2"/>
            </a:endParaRPr>
          </a:p>
          <a:p>
            <a:pPr marL="0" indent="0" algn="ctr">
              <a:buFontTx/>
              <a:buNone/>
              <a:defRPr/>
            </a:pPr>
            <a:endParaRPr lang="en-US" sz="2200" dirty="0" smtClean="0">
              <a:hlinkClick r:id="rId2"/>
            </a:endParaRPr>
          </a:p>
          <a:p>
            <a:pPr marL="0" indent="0" algn="ctr">
              <a:buFontTx/>
              <a:buNone/>
              <a:defRPr/>
            </a:pPr>
            <a:r>
              <a:rPr lang="en-US" sz="2200" dirty="0" smtClean="0">
                <a:hlinkClick r:id="rId2"/>
              </a:rPr>
              <a:t>wiki.appcelerator.org/display/td/04</a:t>
            </a:r>
            <a:r>
              <a:rPr lang="en-US" sz="2200" dirty="0">
                <a:hlinkClick r:id="rId2"/>
              </a:rPr>
              <a:t>+-+</a:t>
            </a:r>
            <a:r>
              <a:rPr lang="en-US" sz="2200" dirty="0" err="1">
                <a:hlinkClick r:id="rId2"/>
              </a:rPr>
              <a:t>User+Input+Collection</a:t>
            </a:r>
            <a:endParaRPr lang="en-US" sz="2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UI </a:t>
            </a:r>
            <a:r>
              <a:rPr lang="es-EC" cap="small" dirty="0" err="1"/>
              <a:t>Components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16486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Identify the building blocks of custom UI components</a:t>
            </a:r>
          </a:p>
          <a:p>
            <a:r>
              <a:rPr lang="en-US">
                <a:latin typeface="Corbel" charset="0"/>
              </a:rPr>
              <a:t>Implement a custom component built with traditional API techniques</a:t>
            </a:r>
          </a:p>
          <a:p>
            <a:r>
              <a:rPr lang="en-US">
                <a:latin typeface="Corbel" charset="0"/>
              </a:rPr>
              <a:t>Implement an Alloy widget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Focus</a:t>
            </a:r>
            <a:r>
              <a:rPr lang="es-EC" cap="small" dirty="0"/>
              <a:t> </a:t>
            </a:r>
            <a:r>
              <a:rPr lang="es-EC" cap="small" dirty="0" err="1"/>
              <a:t>on</a:t>
            </a:r>
            <a:r>
              <a:rPr lang="es-EC" cap="small" dirty="0"/>
              <a:t> </a:t>
            </a:r>
            <a:r>
              <a:rPr lang="es-EC" cap="small" dirty="0" err="1"/>
              <a:t>Needs</a:t>
            </a:r>
            <a:endParaRPr lang="es-EC" cap="small" dirty="0"/>
          </a:p>
        </p:txBody>
      </p:sp>
      <p:sp>
        <p:nvSpPr>
          <p:cNvPr id="26626" name="1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Segment Your Customers</a:t>
            </a:r>
          </a:p>
          <a:p>
            <a:r>
              <a:rPr lang="en-US" b="1">
                <a:latin typeface="Corbel" charset="0"/>
              </a:rPr>
              <a:t>Focus on your primary consumer!</a:t>
            </a:r>
            <a:r>
              <a:rPr lang="en-US">
                <a:latin typeface="Corbel" charset="0"/>
              </a:rPr>
              <a:t> 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(The one that makes you profitable)</a:t>
            </a:r>
          </a:p>
          <a:p>
            <a:r>
              <a:rPr lang="en-US" b="1">
                <a:latin typeface="Corbel" charset="0"/>
              </a:rPr>
              <a:t>Remove your personal opinion!</a:t>
            </a:r>
            <a:r>
              <a:rPr lang="en-US">
                <a:latin typeface="Corbel" charset="0"/>
              </a:rPr>
              <a:t> 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(You're not the target consumer)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Examples</a:t>
            </a:r>
            <a:endParaRPr lang="es-EC" dirty="0"/>
          </a:p>
        </p:txBody>
      </p:sp>
      <p:pic>
        <p:nvPicPr>
          <p:cNvPr id="4" name="Picture 3" descr="iOS Simulator Screen shot Jun 25, 2014, 12.2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27" y="1092200"/>
            <a:ext cx="1788732" cy="3175000"/>
          </a:xfrm>
          <a:prstGeom prst="rect">
            <a:avLst/>
          </a:prstGeom>
        </p:spPr>
      </p:pic>
      <p:pic>
        <p:nvPicPr>
          <p:cNvPr id="5" name="Picture 4" descr="iOS Simulator Screen shot Jun 25, 2014, 12.15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28" y="1092200"/>
            <a:ext cx="1788732" cy="3175000"/>
          </a:xfrm>
          <a:prstGeom prst="rect">
            <a:avLst/>
          </a:prstGeom>
        </p:spPr>
      </p:pic>
      <p:pic>
        <p:nvPicPr>
          <p:cNvPr id="6" name="Picture 5" descr="iOS Simulator Screen shot Jun 25, 2014, 12.14.5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27" y="1092200"/>
            <a:ext cx="1788732" cy="3175000"/>
          </a:xfrm>
          <a:prstGeom prst="rect">
            <a:avLst/>
          </a:prstGeom>
        </p:spPr>
      </p:pic>
      <p:pic>
        <p:nvPicPr>
          <p:cNvPr id="7" name="Picture 6" descr="calenda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34" y="1003300"/>
            <a:ext cx="1824066" cy="34258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Why</a:t>
            </a:r>
            <a:r>
              <a:rPr lang="es-EC" cap="small" dirty="0"/>
              <a:t> </a:t>
            </a: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Components</a:t>
            </a:r>
            <a:r>
              <a:rPr lang="es-EC" cap="small" dirty="0"/>
              <a:t>?</a:t>
            </a:r>
          </a:p>
        </p:txBody>
      </p:sp>
      <p:sp>
        <p:nvSpPr>
          <p:cNvPr id="169986" name="5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Create unified UI/UX across platforms</a:t>
            </a:r>
          </a:p>
          <a:p>
            <a:r>
              <a:rPr lang="es-EC">
                <a:latin typeface="Corbel" charset="0"/>
              </a:rPr>
              <a:t>Apply brand styling to your UI components</a:t>
            </a:r>
          </a:p>
          <a:p>
            <a:r>
              <a:rPr lang="es-EC">
                <a:latin typeface="Corbel" charset="0"/>
              </a:rPr>
              <a:t>Simplify reusability</a:t>
            </a:r>
          </a:p>
          <a:p>
            <a:r>
              <a:rPr lang="es-EC">
                <a:latin typeface="Corbel" charset="0"/>
              </a:rPr>
              <a:t>Invent your own UX/UI component</a:t>
            </a:r>
          </a:p>
          <a:p>
            <a:r>
              <a:rPr lang="es-EC">
                <a:latin typeface="Corbel" charset="0"/>
              </a:rPr>
              <a:t>Cons: More work, more maintenance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575176" y="1506538"/>
            <a:ext cx="3630612" cy="2859087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Building blocks: Views, </a:t>
            </a:r>
            <a:r>
              <a:rPr lang="en-US" dirty="0" err="1"/>
              <a:t>ImageViews</a:t>
            </a:r>
            <a:r>
              <a:rPr lang="en-US" dirty="0"/>
              <a:t>, Buttons, </a:t>
            </a:r>
            <a:r>
              <a:rPr lang="en-US" dirty="0" smtClean="0"/>
              <a:t>Labels</a:t>
            </a:r>
          </a:p>
          <a:p>
            <a:pPr>
              <a:defRPr/>
            </a:pPr>
            <a:r>
              <a:rPr lang="en-US" dirty="0" smtClean="0"/>
              <a:t>Which</a:t>
            </a:r>
            <a:r>
              <a:rPr lang="en-US" dirty="0"/>
              <a:t>? The one that's closest to your </a:t>
            </a:r>
            <a:r>
              <a:rPr lang="en-US" dirty="0" smtClean="0"/>
              <a:t>needs</a:t>
            </a:r>
          </a:p>
          <a:p>
            <a:pPr>
              <a:defRPr/>
            </a:pPr>
            <a:r>
              <a:rPr lang="en-US" dirty="0" smtClean="0"/>
              <a:t>Set </a:t>
            </a:r>
            <a:r>
              <a:rPr lang="en-US" dirty="0"/>
              <a:t>styles, add </a:t>
            </a:r>
            <a:r>
              <a:rPr lang="en-US" dirty="0" err="1" smtClean="0"/>
              <a:t>eventListeners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Generalize </a:t>
            </a:r>
            <a:r>
              <a:rPr lang="en-US" dirty="0"/>
              <a:t>them as much as possible and DESIGN THE </a:t>
            </a:r>
            <a:r>
              <a:rPr lang="en-US" dirty="0" smtClean="0"/>
              <a:t>API</a:t>
            </a:r>
          </a:p>
          <a:p>
            <a:pPr>
              <a:defRPr/>
            </a:pPr>
            <a:r>
              <a:rPr lang="en-US" dirty="0" smtClean="0"/>
              <a:t>Navigation </a:t>
            </a:r>
            <a:r>
              <a:rPr lang="en-US" dirty="0"/>
              <a:t>components (e.g. custom tab controllers) are extra work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Creating</a:t>
            </a:r>
            <a:r>
              <a:rPr lang="es-EC" cap="small" dirty="0"/>
              <a:t> </a:t>
            </a: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Components</a:t>
            </a:r>
            <a:endParaRPr lang="es-EC" cap="small" dirty="0"/>
          </a:p>
        </p:txBody>
      </p:sp>
      <p:pic>
        <p:nvPicPr>
          <p:cNvPr id="171011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9100" y="1506538"/>
            <a:ext cx="157638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TRADITIONAL API-BASED COMPONENTS</a:t>
            </a:r>
            <a:r>
              <a:rPr lang="es-EC" dirty="0"/>
              <a:t/>
            </a:r>
            <a:br>
              <a:rPr lang="es-EC" dirty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Traditional</a:t>
            </a:r>
            <a:r>
              <a:rPr lang="es-EC" cap="small" dirty="0"/>
              <a:t> </a:t>
            </a:r>
            <a:r>
              <a:rPr lang="es-EC" cap="small" dirty="0" smtClean="0"/>
              <a:t>API</a:t>
            </a:r>
            <a:endParaRPr lang="es-EC" dirty="0"/>
          </a:p>
        </p:txBody>
      </p:sp>
      <p:sp>
        <p:nvSpPr>
          <p:cNvPr id="17305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CommonJS module</a:t>
            </a:r>
          </a:p>
          <a:p>
            <a:r>
              <a:rPr lang="en-US">
                <a:latin typeface="Corbel" charset="0"/>
              </a:rPr>
              <a:t>Use in either traditional or Alloy project</a:t>
            </a:r>
          </a:p>
          <a:p>
            <a:r>
              <a:rPr lang="en-US">
                <a:latin typeface="Corbel" charset="0"/>
              </a:rPr>
              <a:t>Many community-contributed components</a:t>
            </a:r>
          </a:p>
          <a:p>
            <a:r>
              <a:rPr lang="en-US" b="1">
                <a:latin typeface="Corbel" charset="0"/>
              </a:rPr>
              <a:t>require()</a:t>
            </a:r>
            <a:r>
              <a:rPr lang="en-US">
                <a:latin typeface="Corbel" charset="0"/>
              </a:rPr>
              <a:t> in and then use like built-in components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Creating</a:t>
            </a:r>
            <a:r>
              <a:rPr lang="es-EC" cap="small" dirty="0"/>
              <a:t> a </a:t>
            </a:r>
            <a:r>
              <a:rPr lang="es-EC" cap="small" dirty="0" err="1"/>
              <a:t>Traditional</a:t>
            </a:r>
            <a:r>
              <a:rPr lang="es-EC" cap="small" dirty="0"/>
              <a:t> </a:t>
            </a:r>
            <a:r>
              <a:rPr lang="es-EC" cap="small" dirty="0" err="1"/>
              <a:t>Component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4083" name="Content Placeholder 2"/>
          <p:cNvSpPr txBox="1">
            <a:spLocks/>
          </p:cNvSpPr>
          <p:nvPr/>
        </p:nvSpPr>
        <p:spPr bwMode="auto">
          <a:xfrm>
            <a:off x="496888" y="2090738"/>
            <a:ext cx="4976812" cy="290036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var foo = 'common to all instances';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function MyComponent()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bar = 'redefined w/each instance';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self = {};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self.view = Ti.UI.createView();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self.doSomething = function(args)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// some method of your custom component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return self;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module.exports = MyComponent; </a:t>
            </a:r>
            <a:b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57200" y="895350"/>
            <a:ext cx="6527800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Use the 'factory' pattern with </a:t>
            </a:r>
            <a:r>
              <a:rPr lang="en-US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your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CommonJS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module</a:t>
            </a:r>
          </a:p>
          <a:p>
            <a:pPr marL="285750" indent="-28575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Don't extend the Titanium proxies</a:t>
            </a:r>
          </a:p>
          <a:p>
            <a:pPr marL="285750" indent="-28575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Instantiate with </a:t>
            </a:r>
            <a:r>
              <a:rPr lang="en-US" sz="1400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new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ALLOY WIDGETS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Alloy</a:t>
            </a:r>
            <a:r>
              <a:rPr lang="es-EC" cap="small" dirty="0"/>
              <a:t> </a:t>
            </a:r>
            <a:r>
              <a:rPr lang="es-EC" cap="small" dirty="0" smtClean="0"/>
              <a:t>Widgets</a:t>
            </a:r>
            <a:endParaRPr lang="es-EC" dirty="0"/>
          </a:p>
        </p:txBody>
      </p:sp>
      <p:sp>
        <p:nvSpPr>
          <p:cNvPr id="177154" name="2 Marcador de contenido"/>
          <p:cNvSpPr>
            <a:spLocks noGrp="1"/>
          </p:cNvSpPr>
          <p:nvPr>
            <p:ph idx="1"/>
          </p:nvPr>
        </p:nvSpPr>
        <p:spPr>
          <a:xfrm>
            <a:off x="457200" y="979488"/>
            <a:ext cx="8229600" cy="3440112"/>
          </a:xfrm>
        </p:spPr>
        <p:txBody>
          <a:bodyPr/>
          <a:lstStyle/>
          <a:p>
            <a:r>
              <a:rPr lang="en-US" dirty="0">
                <a:latin typeface="Corbel" charset="0"/>
              </a:rPr>
              <a:t>Self-contained components</a:t>
            </a:r>
          </a:p>
          <a:p>
            <a:r>
              <a:rPr lang="en-US" dirty="0">
                <a:latin typeface="Corbel" charset="0"/>
              </a:rPr>
              <a:t>Can be easily dropped into an Alloy project</a:t>
            </a:r>
          </a:p>
          <a:p>
            <a:r>
              <a:rPr lang="en-US" dirty="0">
                <a:latin typeface="Corbel" charset="0"/>
              </a:rPr>
              <a:t>Write your own, or use the ones published by </a:t>
            </a:r>
            <a:r>
              <a:rPr lang="en-US" dirty="0" err="1" smtClean="0">
                <a:latin typeface="Corbel" charset="0"/>
              </a:rPr>
              <a:t>Appcelerator</a:t>
            </a:r>
            <a:r>
              <a:rPr lang="en-US" dirty="0" err="1" smtClean="0">
                <a:latin typeface="Corbel" charset="0"/>
                <a:hlinkClick r:id="rId2"/>
              </a:rPr>
              <a:t>github.com</a:t>
            </a:r>
            <a:r>
              <a:rPr lang="en-US" dirty="0">
                <a:latin typeface="Corbel" charset="0"/>
                <a:hlinkClick r:id="rId2"/>
              </a:rPr>
              <a:t>/AppceleratorSolutions/</a:t>
            </a:r>
            <a:r>
              <a:rPr lang="en-US" dirty="0" smtClean="0">
                <a:latin typeface="Corbel" charset="0"/>
                <a:hlinkClick r:id="rId2"/>
              </a:rPr>
              <a:t>AlloyWidgets</a:t>
            </a:r>
            <a:endParaRPr lang="en-US" dirty="0" smtClean="0">
              <a:latin typeface="Corbel" charset="0"/>
            </a:endParaRPr>
          </a:p>
          <a:p>
            <a:r>
              <a:rPr lang="en-US" dirty="0" smtClean="0">
                <a:latin typeface="Corbel" charset="0"/>
              </a:rPr>
              <a:t>100’s of community built widgets</a:t>
            </a:r>
            <a:br>
              <a:rPr lang="en-US" dirty="0" smtClean="0">
                <a:latin typeface="Corbel" charset="0"/>
              </a:rPr>
            </a:br>
            <a:r>
              <a:rPr lang="en-US" dirty="0" smtClean="0">
                <a:latin typeface="Corbel" charset="0"/>
                <a:hlinkClick r:id="" action="ppaction://noaction"/>
              </a:rPr>
              <a:t>http</a:t>
            </a:r>
            <a:r>
              <a:rPr lang="en-US" dirty="0">
                <a:latin typeface="Corbel" charset="0"/>
                <a:hlinkClick r:id="" action="ppaction://noaction"/>
              </a:rPr>
              <a:t>://</a:t>
            </a:r>
            <a:r>
              <a:rPr lang="en-US" dirty="0" err="1">
                <a:latin typeface="Corbel" charset="0"/>
                <a:hlinkClick r:id="" action="ppaction://noaction"/>
              </a:rPr>
              <a:t>gitt.io</a:t>
            </a:r>
            <a:endParaRPr lang="en-US" dirty="0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Using</a:t>
            </a:r>
            <a:r>
              <a:rPr lang="es-EC" cap="small" dirty="0"/>
              <a:t> Widgets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8179" name="Content Placeholder 2"/>
          <p:cNvSpPr txBox="1">
            <a:spLocks/>
          </p:cNvSpPr>
          <p:nvPr/>
        </p:nvSpPr>
        <p:spPr bwMode="auto">
          <a:xfrm>
            <a:off x="3898901" y="1103312"/>
            <a:ext cx="4686300" cy="34147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config.json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"global":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"env:development":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"env:test": {},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"env:production":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"os:ios":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"os:android": {},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"dependencies":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"com.appcelerator.buttongrid":"1.0"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index.xml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&lt;Widget id="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buttongrid” src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="com.appcelerator.buttongrid"/&gt;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65100" y="1466850"/>
            <a:ext cx="4445000" cy="1341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75000"/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Configure dependency in app/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config.json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marL="342900" indent="-342900">
              <a:spcBef>
                <a:spcPct val="20000"/>
              </a:spcBef>
              <a:buSzPct val="75000"/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Download code to app/widgets folder*</a:t>
            </a:r>
          </a:p>
          <a:p>
            <a:pPr marL="342900" indent="-342900">
              <a:spcBef>
                <a:spcPct val="20000"/>
              </a:spcBef>
              <a:buSzPct val="75000"/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Add tag to appropriate view</a:t>
            </a:r>
          </a:p>
          <a:p>
            <a:pPr marL="342900" indent="-342900">
              <a:spcBef>
                <a:spcPct val="20000"/>
              </a:spcBef>
              <a:buSzPct val="75000"/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Call widget's 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init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 method in controller</a:t>
            </a:r>
          </a:p>
          <a:p>
            <a:pPr>
              <a:spcBef>
                <a:spcPct val="20000"/>
              </a:spcBef>
              <a:buSzPct val="75000"/>
              <a:defRPr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* Except those distributed with Alloy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Create a standard mobile project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Right-click </a:t>
            </a:r>
            <a:r>
              <a:rPr lang="en-US" b="1" dirty="0"/>
              <a:t>app</a:t>
            </a:r>
            <a:r>
              <a:rPr lang="en-US" dirty="0"/>
              <a:t>, choose </a:t>
            </a:r>
            <a:r>
              <a:rPr lang="en-US" b="1" dirty="0"/>
              <a:t>New Widget</a:t>
            </a: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Edit </a:t>
            </a:r>
            <a:r>
              <a:rPr lang="en-US" dirty="0" err="1"/>
              <a:t>widget.json</a:t>
            </a:r>
            <a:r>
              <a:rPr lang="en-US" dirty="0"/>
              <a:t> as needed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Implement your functionality in the widget's views, styles, and controllers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Test by building your mobile project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Distribute by sharing your widget's folder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Widget </a:t>
            </a:r>
            <a:r>
              <a:rPr lang="es-EC" cap="small" dirty="0" err="1"/>
              <a:t>Creation</a:t>
            </a:r>
            <a:r>
              <a:rPr lang="es-EC" cap="small" dirty="0"/>
              <a:t> </a:t>
            </a:r>
            <a:r>
              <a:rPr lang="es-EC" cap="small" dirty="0" err="1"/>
              <a:t>Process</a:t>
            </a:r>
            <a:endParaRPr lang="es-EC" cap="small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1631950"/>
            <a:ext cx="2466975" cy="296227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PRINCIPLES OF UI/UX DESIGN</a:t>
            </a:r>
            <a:br>
              <a:rPr lang="es-EC" dirty="0" smtClean="0">
                <a:latin typeface="Open Sans" charset="0"/>
              </a:rPr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Differences</a:t>
            </a:r>
            <a:r>
              <a:rPr lang="es-EC" cap="small" dirty="0"/>
              <a:t> </a:t>
            </a:r>
            <a:r>
              <a:rPr lang="es-EC" cap="small" dirty="0" err="1"/>
              <a:t>with</a:t>
            </a:r>
            <a:r>
              <a:rPr lang="es-EC" cap="small" dirty="0"/>
              <a:t> </a:t>
            </a:r>
            <a:r>
              <a:rPr lang="es-EC" cap="small" dirty="0" smtClean="0"/>
              <a:t>Widgets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EC" dirty="0" err="1"/>
              <a:t>Main</a:t>
            </a:r>
            <a:r>
              <a:rPr lang="es-EC" dirty="0"/>
              <a:t> </a:t>
            </a:r>
            <a:r>
              <a:rPr lang="es-EC" dirty="0" err="1"/>
              <a:t>controller</a:t>
            </a:r>
            <a:r>
              <a:rPr lang="es-EC" dirty="0"/>
              <a:t> </a:t>
            </a:r>
            <a:r>
              <a:rPr lang="es-EC" dirty="0" err="1"/>
              <a:t>is</a:t>
            </a:r>
            <a:r>
              <a:rPr lang="es-EC" dirty="0"/>
              <a:t> widget.js/widget.xml </a:t>
            </a:r>
            <a:r>
              <a:rPr lang="es-EC" dirty="0" err="1"/>
              <a:t>rather</a:t>
            </a:r>
            <a:r>
              <a:rPr lang="es-EC" dirty="0"/>
              <a:t> </a:t>
            </a:r>
            <a:r>
              <a:rPr lang="es-EC" dirty="0" err="1"/>
              <a:t>than</a:t>
            </a:r>
            <a:r>
              <a:rPr lang="es-EC" dirty="0"/>
              <a:t> </a:t>
            </a:r>
            <a:r>
              <a:rPr lang="es-EC" dirty="0" smtClean="0"/>
              <a:t>index.js/index.xml</a:t>
            </a:r>
          </a:p>
          <a:p>
            <a:pPr>
              <a:defRPr/>
            </a:pPr>
            <a:r>
              <a:rPr lang="es-EC" dirty="0" err="1" smtClean="0"/>
              <a:t>Instantiate</a:t>
            </a:r>
            <a:r>
              <a:rPr lang="es-EC" dirty="0" smtClean="0"/>
              <a:t> </a:t>
            </a:r>
            <a:r>
              <a:rPr lang="es-EC" dirty="0"/>
              <a:t>"sub-</a:t>
            </a:r>
            <a:r>
              <a:rPr lang="es-EC" dirty="0" err="1"/>
              <a:t>views</a:t>
            </a:r>
            <a:r>
              <a:rPr lang="es-EC" dirty="0"/>
              <a:t>" </a:t>
            </a:r>
            <a:r>
              <a:rPr lang="es-EC" dirty="0" err="1"/>
              <a:t>with</a:t>
            </a:r>
            <a:r>
              <a:rPr lang="es-EC" dirty="0"/>
              <a:t> </a:t>
            </a:r>
            <a:r>
              <a:rPr lang="es-EC" b="1" dirty="0" err="1"/>
              <a:t>Alloy.createWidget</a:t>
            </a:r>
            <a:r>
              <a:rPr lang="es-EC" b="1" dirty="0"/>
              <a:t>('</a:t>
            </a:r>
            <a:r>
              <a:rPr lang="es-EC" b="1" dirty="0" err="1"/>
              <a:t>myWidget</a:t>
            </a:r>
            <a:r>
              <a:rPr lang="es-EC" b="1" dirty="0"/>
              <a:t>', '</a:t>
            </a:r>
            <a:r>
              <a:rPr lang="es-EC" b="1" dirty="0" err="1"/>
              <a:t>myButton</a:t>
            </a:r>
            <a:r>
              <a:rPr lang="es-EC" b="1" dirty="0" smtClean="0"/>
              <a:t>')</a:t>
            </a:r>
          </a:p>
          <a:p>
            <a:pPr>
              <a:defRPr/>
            </a:pPr>
            <a:r>
              <a:rPr lang="es-EC" dirty="0" err="1" smtClean="0"/>
              <a:t>Controller</a:t>
            </a:r>
            <a:r>
              <a:rPr lang="es-EC" dirty="0" smtClean="0"/>
              <a:t> </a:t>
            </a:r>
            <a:r>
              <a:rPr lang="es-EC" dirty="0" err="1"/>
              <a:t>methods</a:t>
            </a:r>
            <a:r>
              <a:rPr lang="es-EC" dirty="0"/>
              <a:t> are </a:t>
            </a:r>
            <a:r>
              <a:rPr lang="es-EC" dirty="0" err="1"/>
              <a:t>private</a:t>
            </a:r>
            <a:r>
              <a:rPr lang="es-EC" dirty="0"/>
              <a:t> </a:t>
            </a:r>
            <a:r>
              <a:rPr lang="es-EC" dirty="0" err="1"/>
              <a:t>unless</a:t>
            </a:r>
            <a:r>
              <a:rPr lang="es-EC" dirty="0"/>
              <a:t> </a:t>
            </a:r>
            <a:r>
              <a:rPr lang="es-EC" dirty="0" err="1"/>
              <a:t>you</a:t>
            </a:r>
            <a:r>
              <a:rPr lang="es-EC" dirty="0"/>
              <a:t> </a:t>
            </a:r>
            <a:r>
              <a:rPr lang="es-EC" dirty="0" err="1"/>
              <a:t>prefix</a:t>
            </a:r>
            <a:r>
              <a:rPr lang="es-EC" dirty="0"/>
              <a:t> </a:t>
            </a:r>
            <a:r>
              <a:rPr lang="es-EC" dirty="0" err="1"/>
              <a:t>with</a:t>
            </a:r>
            <a:r>
              <a:rPr lang="es-EC" dirty="0"/>
              <a:t> </a:t>
            </a:r>
            <a:r>
              <a:rPr lang="es-EC" b="1" dirty="0" err="1" smtClean="0"/>
              <a:t>exports</a:t>
            </a:r>
            <a:endParaRPr lang="es-EC" b="1" dirty="0" smtClean="0"/>
          </a:p>
          <a:p>
            <a:pPr>
              <a:defRPr/>
            </a:pPr>
            <a:r>
              <a:rPr lang="es-EC" dirty="0" err="1" smtClean="0"/>
              <a:t>You</a:t>
            </a:r>
            <a:r>
              <a:rPr lang="es-EC" dirty="0" smtClean="0"/>
              <a:t> </a:t>
            </a:r>
            <a:r>
              <a:rPr lang="es-EC" dirty="0" err="1"/>
              <a:t>must</a:t>
            </a:r>
            <a:r>
              <a:rPr lang="es-EC" dirty="0"/>
              <a:t> use </a:t>
            </a:r>
            <a:r>
              <a:rPr lang="es-EC" b="1" dirty="0"/>
              <a:t>WPATH('</a:t>
            </a:r>
            <a:r>
              <a:rPr lang="es-EC" b="1" dirty="0" err="1"/>
              <a:t>images</a:t>
            </a:r>
            <a:r>
              <a:rPr lang="es-EC" b="1" dirty="0"/>
              <a:t>/foo.png')</a:t>
            </a:r>
            <a:r>
              <a:rPr lang="es-EC" dirty="0"/>
              <a:t> to </a:t>
            </a:r>
            <a:r>
              <a:rPr lang="es-EC" dirty="0" err="1"/>
              <a:t>reference</a:t>
            </a:r>
            <a:r>
              <a:rPr lang="es-EC" dirty="0"/>
              <a:t> </a:t>
            </a:r>
            <a:r>
              <a:rPr lang="es-EC" dirty="0" err="1"/>
              <a:t>assets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Group 2"/>
          <p:cNvGrpSpPr>
            <a:grpSpLocks/>
          </p:cNvGrpSpPr>
          <p:nvPr/>
        </p:nvGrpSpPr>
        <p:grpSpPr bwMode="auto">
          <a:xfrm>
            <a:off x="-50800" y="0"/>
            <a:ext cx="9309100" cy="5143500"/>
            <a:chOff x="0" y="0"/>
            <a:chExt cx="9309154" cy="5143500"/>
          </a:xfrm>
        </p:grpSpPr>
        <p:pic>
          <p:nvPicPr>
            <p:cNvPr id="92165" name="Picture 1" descr="icons-background-image-titanium_V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66" name="Picture 6" descr="icons-background-image-titanium_V.jp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162" name="Title 1"/>
          <p:cNvSpPr txBox="1">
            <a:spLocks/>
          </p:cNvSpPr>
          <p:nvPr/>
        </p:nvSpPr>
        <p:spPr bwMode="auto">
          <a:xfrm>
            <a:off x="5781675" y="477838"/>
            <a:ext cx="19812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s-EC" altLang="es-EC" sz="6600" b="1">
                <a:latin typeface="Open Sans" charset="0"/>
              </a:rPr>
              <a:t>TRY</a:t>
            </a:r>
            <a:endParaRPr lang="en-US" altLang="es-EC" sz="6600" b="1">
              <a:latin typeface="Open Sans" charset="0"/>
            </a:endParaRPr>
          </a:p>
        </p:txBody>
      </p:sp>
      <p:pic>
        <p:nvPicPr>
          <p:cNvPr id="92163" name="Picture 6" descr="Slide designs images_Building 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436688"/>
            <a:ext cx="2173288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987925" y="1792288"/>
            <a:ext cx="3790950" cy="307498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04800" indent="-3048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dirty="0"/>
              <a:t>Import the </a:t>
            </a:r>
            <a:r>
              <a:rPr lang="en-US" dirty="0" err="1"/>
              <a:t>labcode</a:t>
            </a:r>
            <a:r>
              <a:rPr lang="en-US" dirty="0"/>
              <a:t>/demos/</a:t>
            </a:r>
            <a:r>
              <a:rPr lang="en-US" dirty="0" err="1"/>
              <a:t>starwidget</a:t>
            </a:r>
            <a:r>
              <a:rPr lang="en-US" dirty="0"/>
              <a:t> project 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/>
              <a:t>Examine index view and controller to see how to use the component 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/>
              <a:t>Explore the contents of the widgets folder to see how it's </a:t>
            </a:r>
            <a:r>
              <a:rPr lang="en-US" dirty="0" smtClean="0"/>
              <a:t>made</a:t>
            </a:r>
          </a:p>
          <a:p>
            <a:pPr eaLnBrk="1" hangingPunct="1">
              <a:defRPr/>
            </a:pPr>
            <a:r>
              <a:rPr lang="en-US" dirty="0"/>
              <a:t>Run the project in the simulator/emulator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2427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Identified the building blocks of custom UI </a:t>
            </a:r>
            <a:r>
              <a:rPr lang="en-US" dirty="0" smtClean="0"/>
              <a:t>components</a:t>
            </a:r>
          </a:p>
          <a:p>
            <a:pPr>
              <a:defRPr/>
            </a:pPr>
            <a:r>
              <a:rPr lang="en-US" dirty="0" smtClean="0"/>
              <a:t>Implemented </a:t>
            </a:r>
            <a:r>
              <a:rPr lang="en-US" dirty="0"/>
              <a:t>a custom component built with traditional API </a:t>
            </a:r>
            <a:r>
              <a:rPr lang="en-US" dirty="0" smtClean="0"/>
              <a:t>techniques</a:t>
            </a:r>
          </a:p>
          <a:p>
            <a:pPr>
              <a:defRPr/>
            </a:pPr>
            <a:r>
              <a:rPr lang="en-US" dirty="0" smtClean="0"/>
              <a:t>Implemented </a:t>
            </a:r>
            <a:r>
              <a:rPr lang="en-US" dirty="0"/>
              <a:t>an Alloy widget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cap="smal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92188"/>
            <a:ext cx="8229600" cy="34417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lab, you will: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/>
              <a:t>Build a simple Alloy widget</a:t>
            </a:r>
          </a:p>
          <a:p>
            <a:pPr>
              <a:defRPr/>
            </a:pPr>
            <a:r>
              <a:rPr lang="en-US" dirty="0"/>
              <a:t>You will implement basic UI functionality (no backend / networking functionality)</a:t>
            </a:r>
          </a:p>
          <a:p>
            <a:pPr>
              <a:defRPr/>
            </a:pPr>
            <a:r>
              <a:rPr lang="en-US" dirty="0"/>
              <a:t>Implement that widget in a project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r>
              <a:rPr lang="en-US" dirty="0" smtClean="0"/>
              <a:t>Lab</a:t>
            </a:r>
            <a:r>
              <a:rPr lang="en-US" dirty="0"/>
              <a:t>: </a:t>
            </a:r>
            <a:r>
              <a:rPr lang="en-US" dirty="0">
                <a:hlinkClick r:id="rId2"/>
              </a:rPr>
              <a:t>wiki.appcelerator.org/display/td/05+-+</a:t>
            </a:r>
            <a:r>
              <a:rPr lang="en-US" dirty="0" err="1">
                <a:hlinkClick r:id="rId2"/>
              </a:rPr>
              <a:t>Creating+a+Widget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Solution</a:t>
            </a:r>
            <a:r>
              <a:rPr lang="es-EC" cap="small" dirty="0"/>
              <a:t> </a:t>
            </a:r>
            <a:r>
              <a:rPr lang="es-EC" cap="small" dirty="0" err="1" smtClean="0"/>
              <a:t>Walkthrough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1 Título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>
                <a:latin typeface="Corbel" charset="0"/>
                <a:cs typeface="Corbel" charset="0"/>
              </a:rPr>
              <a:t>AGENDA – Day 2</a:t>
            </a:r>
          </a:p>
        </p:txBody>
      </p:sp>
      <p:sp>
        <p:nvSpPr>
          <p:cNvPr id="18637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  <a:hlinkClick r:id="rId2" action="ppaction://hlinksldjump"/>
              </a:rPr>
              <a:t>iOS Deep Dive</a:t>
            </a:r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  <a:hlinkClick r:id="rId3" action="ppaction://hlinksldjump"/>
              </a:rPr>
              <a:t>Android Deep Dive</a:t>
            </a:r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  <a:hlinkClick r:id="rId4" action="ppaction://hlinksldjump"/>
              </a:rPr>
              <a:t>App Interconnections</a:t>
            </a:r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  <a:hlinkClick r:id="rId5" action="ppaction://hlinksldjump"/>
              </a:rPr>
              <a:t>Performance Optimization</a:t>
            </a:r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  <a:hlinkClick r:id="rId6" action="ppaction://hlinksldjump"/>
              </a:rPr>
              <a:t>Using Modules in your App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iOS</a:t>
            </a:r>
            <a:r>
              <a:rPr lang="es-EC" cap="small" dirty="0"/>
              <a:t> Deep </a:t>
            </a:r>
            <a:r>
              <a:rPr lang="es-EC" cap="small" dirty="0" err="1"/>
              <a:t>Dive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18841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Explore iOS Platform Characteristics</a:t>
            </a:r>
          </a:p>
          <a:p>
            <a:r>
              <a:rPr lang="en-US">
                <a:latin typeface="Corbel" charset="0"/>
              </a:rPr>
              <a:t>Explore Key UI and non-UI APIs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1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2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PLATFORM CHARACTERISTICS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You are Married to your Mobile</a:t>
            </a:r>
          </a:p>
        </p:txBody>
      </p:sp>
      <p:sp>
        <p:nvSpPr>
          <p:cNvPr id="2867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Mobile computing is fundamentally different than desktop/laptop</a:t>
            </a:r>
          </a:p>
          <a:p>
            <a:r>
              <a:rPr lang="en-US">
                <a:latin typeface="Corbel" charset="0"/>
              </a:rPr>
              <a:t>Design for real mobile interfaces 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(voice, messaging, location...)</a:t>
            </a:r>
          </a:p>
          <a:p>
            <a:r>
              <a:rPr lang="en-US">
                <a:latin typeface="Corbel" charset="0"/>
              </a:rPr>
              <a:t>Users take their mobile devices everywhere</a:t>
            </a:r>
          </a:p>
          <a:p>
            <a:r>
              <a:rPr lang="en-US">
                <a:latin typeface="Corbel" charset="0"/>
              </a:rPr>
              <a:t>People's identities are wrapped up in their mobile devices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Platform</a:t>
            </a:r>
            <a:r>
              <a:rPr lang="es-EC" cap="small" dirty="0"/>
              <a:t> </a:t>
            </a:r>
            <a:r>
              <a:rPr lang="es-EC" cap="small" dirty="0" err="1" smtClean="0"/>
              <a:t>Characteristics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060450"/>
            <a:ext cx="6437313" cy="3440113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iOS</a:t>
            </a:r>
            <a:r>
              <a:rPr lang="es-EC" cap="small" dirty="0"/>
              <a:t> 6 vs </a:t>
            </a:r>
            <a:r>
              <a:rPr lang="es-EC" cap="small" dirty="0" err="1"/>
              <a:t>iOS</a:t>
            </a:r>
            <a:r>
              <a:rPr lang="es-EC" cap="small" dirty="0"/>
              <a:t> </a:t>
            </a:r>
            <a:r>
              <a:rPr lang="es-EC" cap="small" dirty="0" smtClean="0"/>
              <a:t>7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154113"/>
          <a:ext cx="7826376" cy="3243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594"/>
                <a:gridCol w="1956594"/>
                <a:gridCol w="1956594"/>
                <a:gridCol w="1956594"/>
              </a:tblGrid>
              <a:tr h="499638">
                <a:tc>
                  <a:txBody>
                    <a:bodyPr/>
                    <a:lstStyle/>
                    <a:p>
                      <a:pPr algn="ctr" fontAlgn="base"/>
                      <a:r>
                        <a:rPr lang="es-EC" sz="16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iO7</a:t>
                      </a:r>
                    </a:p>
                  </a:txBody>
                  <a:tcPr marL="95252" marR="95252" marT="95255" marB="9525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C" sz="160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iOS6</a:t>
                      </a:r>
                    </a:p>
                  </a:txBody>
                  <a:tcPr marL="95252" marR="95252" marT="95255" marB="9525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C" sz="16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iO6</a:t>
                      </a:r>
                    </a:p>
                  </a:txBody>
                  <a:tcPr marL="95252" marR="95252" marT="95255" marB="9525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C" sz="160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iOS7</a:t>
                      </a:r>
                    </a:p>
                  </a:txBody>
                  <a:tcPr marL="95252" marR="95252" marT="95255" marB="95255" anchor="ctr"/>
                </a:tc>
              </a:tr>
              <a:tr h="2743624">
                <a:tc gridSpan="2">
                  <a:txBody>
                    <a:bodyPr/>
                    <a:lstStyle/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 smtClean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  <a:p>
                      <a:pPr algn="ctr" fontAlgn="base"/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2" marR="95252" marT="95255" marB="95255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/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2" marR="95252" marT="95255" marB="95255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150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925638"/>
            <a:ext cx="2530475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50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925638"/>
            <a:ext cx="2497137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507" name="6 CuadroTexto"/>
          <p:cNvSpPr txBox="1">
            <a:spLocks noChangeArrowheads="1"/>
          </p:cNvSpPr>
          <p:nvPr/>
        </p:nvSpPr>
        <p:spPr bwMode="auto">
          <a:xfrm>
            <a:off x="1287463" y="4505325"/>
            <a:ext cx="64214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es-EC" i="1"/>
              <a:t>Source: http://osxdaily.com/2013/06/11/ios-7-vs-ios-6-visual-comparison/</a:t>
            </a:r>
            <a:endParaRPr lang="es-EC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iOS</a:t>
            </a:r>
            <a:r>
              <a:rPr lang="es-EC" cap="small" dirty="0"/>
              <a:t> 7 "Flat" </a:t>
            </a:r>
            <a:r>
              <a:rPr lang="es-EC" cap="small" dirty="0" err="1" smtClean="0"/>
              <a:t>Design</a:t>
            </a:r>
            <a:endParaRPr lang="es-EC" dirty="0"/>
          </a:p>
        </p:txBody>
      </p:sp>
      <p:sp>
        <p:nvSpPr>
          <p:cNvPr id="1925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Reduced bevels, shadows, rounding</a:t>
            </a:r>
          </a:p>
          <a:p>
            <a:r>
              <a:rPr lang="es-EC">
                <a:latin typeface="Corbel" charset="0"/>
              </a:rPr>
              <a:t>Reduced textures, bitmaps &amp;emdash; no more woodgrain or leather</a:t>
            </a:r>
          </a:p>
          <a:p>
            <a:r>
              <a:rPr lang="es-EC">
                <a:latin typeface="Corbel" charset="0"/>
              </a:rPr>
              <a:t>Depth (and context) provided by layering, subtle shadows, parallax and 3D effects</a:t>
            </a:r>
          </a:p>
          <a:p>
            <a:r>
              <a:rPr lang="es-EC">
                <a:latin typeface="Corbel" charset="0"/>
              </a:rPr>
              <a:t>Brighter &amp; lighter design &amp;emdash; brighter colors, thinner fonts, line-art iconography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Windows "Extend" to Fill the </a:t>
            </a:r>
            <a:r>
              <a:rPr lang="en-US" cap="small" dirty="0" smtClean="0"/>
              <a:t>Screen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88" y="1154113"/>
            <a:ext cx="428942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Tint</a:t>
            </a:r>
            <a:r>
              <a:rPr lang="es-EC" cap="small" dirty="0"/>
              <a:t> Color </a:t>
            </a:r>
            <a:r>
              <a:rPr lang="es-EC" cap="small" dirty="0" err="1" smtClean="0"/>
              <a:t>Properties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04888"/>
            <a:ext cx="8229600" cy="34417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FontTx/>
              <a:buNone/>
              <a:defRPr/>
            </a:pPr>
            <a:r>
              <a:rPr lang="en-US" dirty="0"/>
              <a:t>Applies "key" color to elements, such as button text foreground color in a navigation </a:t>
            </a:r>
            <a:r>
              <a:rPr lang="en-US" dirty="0" smtClean="0"/>
              <a:t>bar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TabGroup.tabsTintColor</a:t>
            </a:r>
            <a:r>
              <a:rPr lang="en-US" dirty="0"/>
              <a:t> - sets the key color for the active tab in the tab group</a:t>
            </a:r>
          </a:p>
          <a:p>
            <a:pPr>
              <a:defRPr/>
            </a:pPr>
            <a:r>
              <a:rPr lang="en-US" dirty="0" err="1"/>
              <a:t>Window.navTintColor</a:t>
            </a:r>
            <a:r>
              <a:rPr lang="en-US" dirty="0"/>
              <a:t> - sets the key color for the window's navigation bar</a:t>
            </a:r>
          </a:p>
          <a:p>
            <a:pPr>
              <a:defRPr/>
            </a:pPr>
            <a:r>
              <a:rPr lang="en-US" dirty="0" err="1"/>
              <a:t>View.tintColor</a:t>
            </a:r>
            <a:r>
              <a:rPr lang="en-US" dirty="0"/>
              <a:t> - sets the key color for the UI element.</a:t>
            </a:r>
          </a:p>
          <a:p>
            <a:pPr>
              <a:defRPr/>
            </a:pPr>
            <a:r>
              <a:rPr lang="en-US" dirty="0" err="1"/>
              <a:t>Toolbar.tintColor</a:t>
            </a:r>
            <a:r>
              <a:rPr lang="en-US" dirty="0"/>
              <a:t> - sets the color of button text on the toolbar</a:t>
            </a:r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8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KEY UI APIS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NavigationWindow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6611" name="Content Placeholder 2"/>
          <p:cNvSpPr txBox="1">
            <a:spLocks/>
          </p:cNvSpPr>
          <p:nvPr/>
        </p:nvSpPr>
        <p:spPr bwMode="auto">
          <a:xfrm>
            <a:off x="407988" y="2068512"/>
            <a:ext cx="3587750" cy="25796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!-- Titanium.UI.iOS.NavigationWindow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&lt;Alloy&gt;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&lt;NavigationWindow id="navwin" platform="ios"&gt;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&lt;Window id="win"&gt;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&lt;View id="box"/&gt;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&lt;/NavigationWindow&gt;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&lt;/Alloy&gt; 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96612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Replaces the NavigationGroup (removed and unsupported on iOS 7)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Is a top-level container (don't put it in a window)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Windows within a NavigationWindow have a NavigationBar (title bar)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Add/remove new windows </a:t>
            </a:r>
            <a:r>
              <a:rPr lang="en-US" sz="1400" b="1">
                <a:solidFill>
                  <a:schemeClr val="bg1"/>
                </a:solidFill>
                <a:latin typeface="Inconsolata" charset="0"/>
                <a:cs typeface="Inconsolata" charset="0"/>
              </a:rPr>
              <a:t>withopenWindow()</a:t>
            </a: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 and </a:t>
            </a:r>
            <a:r>
              <a:rPr lang="en-US" sz="1400" b="1">
                <a:solidFill>
                  <a:schemeClr val="bg1"/>
                </a:solidFill>
                <a:latin typeface="Inconsolata" charset="0"/>
                <a:cs typeface="Inconsolata" charset="0"/>
              </a:rPr>
              <a:t>closeWindow()</a:t>
            </a:r>
          </a:p>
        </p:txBody>
      </p:sp>
      <p:sp>
        <p:nvSpPr>
          <p:cNvPr id="196613" name="Content Placeholder 2"/>
          <p:cNvSpPr txBox="1">
            <a:spLocks/>
          </p:cNvSpPr>
          <p:nvPr/>
        </p:nvSpPr>
        <p:spPr bwMode="auto">
          <a:xfrm>
            <a:off x="4222750" y="2068512"/>
            <a:ext cx="3714749" cy="20208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/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 in associated controller, add a second window </a:t>
            </a:r>
            <a:endParaRPr lang="es-EC" sz="14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var newWin = Alloy.createController('newWin');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$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.navwin.openWindow(newWin.getView()); 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NavigationBar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7635" name="Content Placeholder 2"/>
          <p:cNvSpPr txBox="1">
            <a:spLocks/>
          </p:cNvSpPr>
          <p:nvPr/>
        </p:nvSpPr>
        <p:spPr bwMode="auto">
          <a:xfrm>
            <a:off x="2489201" y="1978025"/>
            <a:ext cx="4659312" cy="289401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&lt;Alloy&gt;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&lt;NavigationWindow&gt;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&lt;Window&gt;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&lt;!-- proxy properties for the window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&lt;LeftNavButton&gt;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&lt;Button&gt;Base UI&lt;/Button&gt;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&lt;/LeftNavButton&gt;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&lt;TitleControl&gt;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&lt;ImageView image="/images/skull.png"/&gt;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&lt;/TitleControl&gt; &lt;!-- rest of the Window markup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&lt;/NavigationWindow&gt;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&lt;/Alloy&gt;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197636" name="1 CuadroTexto"/>
          <p:cNvSpPr txBox="1">
            <a:spLocks noChangeArrowheads="1"/>
          </p:cNvSpPr>
          <p:nvPr/>
        </p:nvSpPr>
        <p:spPr bwMode="auto">
          <a:xfrm>
            <a:off x="0" y="895350"/>
            <a:ext cx="45974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Present in tab groups and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NavigationWindows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Modal windows have them, but without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nav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buttons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String, image, or View in center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Left/Right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nav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buttons for in-app navigation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533525"/>
            <a:ext cx="4021137" cy="2859088"/>
          </a:xfrm>
        </p:spPr>
        <p:txBody>
          <a:bodyPr/>
          <a:lstStyle/>
          <a:p>
            <a:r>
              <a:rPr lang="en-US">
                <a:latin typeface="Corbel" charset="0"/>
              </a:rPr>
              <a:t>Buttons perform actions related to current context</a:t>
            </a:r>
          </a:p>
          <a:p>
            <a:r>
              <a:rPr lang="en-US">
                <a:latin typeface="Corbel" charset="0"/>
              </a:rPr>
              <a:t>Create button objects first, store in an array</a:t>
            </a:r>
          </a:p>
          <a:p>
            <a:r>
              <a:rPr lang="en-US">
                <a:latin typeface="Corbel" charset="0"/>
              </a:rPr>
              <a:t>Pass the array to the Toolbar object</a:t>
            </a:r>
          </a:p>
          <a:p>
            <a:r>
              <a:rPr lang="en-US">
                <a:latin typeface="Corbel" charset="0"/>
              </a:rPr>
              <a:t>Aim for 44 x 44 point hit area for buttons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Toolbars</a:t>
            </a:r>
            <a:endParaRPr lang="es-EC" cap="small" dirty="0"/>
          </a:p>
        </p:txBody>
      </p:sp>
      <p:pic>
        <p:nvPicPr>
          <p:cNvPr id="5" name="Content Placeholder 4" descr="mail_toolbar_ipad_2x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7" t="-19506" b="-25592"/>
          <a:stretch/>
        </p:blipFill>
        <p:spPr>
          <a:xfrm>
            <a:off x="313554" y="2620891"/>
            <a:ext cx="4352109" cy="937473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818063" y="1471613"/>
            <a:ext cx="4021137" cy="2859087"/>
          </a:xfrm>
          <a:ln>
            <a:solidFill>
              <a:srgbClr val="A71220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s-EC" b="1" dirty="0" smtClean="0"/>
              <a:t>&lt;</a:t>
            </a:r>
            <a:r>
              <a:rPr lang="es-EC" b="1" dirty="0" err="1"/>
              <a:t>Toolbar</a:t>
            </a:r>
            <a:r>
              <a:rPr lang="es-EC" b="1" dirty="0"/>
              <a:t> </a:t>
            </a:r>
            <a:r>
              <a:rPr lang="es-EC" b="1" dirty="0" err="1"/>
              <a:t>platform</a:t>
            </a:r>
            <a:r>
              <a:rPr lang="es-EC" b="1" dirty="0"/>
              <a:t>="</a:t>
            </a:r>
            <a:r>
              <a:rPr lang="es-EC" b="1" dirty="0" err="1"/>
              <a:t>ios</a:t>
            </a:r>
            <a:r>
              <a:rPr lang="es-EC" b="1" dirty="0"/>
              <a:t>"&gt;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 </a:t>
            </a:r>
            <a:r>
              <a:rPr lang="es-EC" b="1" dirty="0" smtClean="0"/>
              <a:t>    &lt;</a:t>
            </a:r>
            <a:r>
              <a:rPr lang="es-EC" b="1" dirty="0" err="1"/>
              <a:t>Items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Button</a:t>
            </a:r>
            <a:r>
              <a:rPr lang="es-EC" b="1" dirty="0"/>
              <a:t> id="camera"/&gt;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FlexSpace</a:t>
            </a:r>
            <a:r>
              <a:rPr lang="es-EC" b="1" dirty="0"/>
              <a:t>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TextField</a:t>
            </a:r>
            <a:r>
              <a:rPr lang="es-EC" b="1" dirty="0"/>
              <a:t> id="</a:t>
            </a:r>
            <a:r>
              <a:rPr lang="es-EC" b="1" dirty="0" err="1"/>
              <a:t>tf</a:t>
            </a:r>
            <a:r>
              <a:rPr lang="es-EC" b="1" dirty="0"/>
              <a:t>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FlexSpace</a:t>
            </a:r>
            <a:r>
              <a:rPr lang="es-EC" b="1" dirty="0"/>
              <a:t>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&lt;</a:t>
            </a:r>
            <a:r>
              <a:rPr lang="es-EC" b="1" dirty="0" err="1"/>
              <a:t>Button</a:t>
            </a:r>
            <a:r>
              <a:rPr lang="es-EC" b="1" dirty="0"/>
              <a:t> id="</a:t>
            </a:r>
            <a:r>
              <a:rPr lang="es-EC" b="1" dirty="0" err="1"/>
              <a:t>send</a:t>
            </a:r>
            <a:r>
              <a:rPr lang="es-EC" b="1" dirty="0"/>
              <a:t>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 </a:t>
            </a:r>
            <a:r>
              <a:rPr lang="es-EC" b="1" dirty="0" smtClean="0"/>
              <a:t>    &lt;/</a:t>
            </a:r>
            <a:r>
              <a:rPr lang="es-EC" b="1" dirty="0" err="1"/>
              <a:t>Items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 smtClean="0"/>
              <a:t>&lt;/</a:t>
            </a:r>
            <a:r>
              <a:rPr lang="es-EC" b="1" dirty="0" err="1"/>
              <a:t>Toolbar</a:t>
            </a:r>
            <a:r>
              <a:rPr lang="es-EC" b="1" dirty="0"/>
              <a:t>&gt;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Toolbars</a:t>
            </a:r>
            <a:endParaRPr lang="es-EC" cap="small" dirty="0"/>
          </a:p>
        </p:txBody>
      </p:sp>
      <p:pic>
        <p:nvPicPr>
          <p:cNvPr id="3" name="Content Placeholder 2" descr="Screen Shot 2014-07-17 at 9.54.06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68" b="2672"/>
          <a:stretch/>
        </p:blipFill>
        <p:spPr>
          <a:xfrm>
            <a:off x="457200" y="1368425"/>
            <a:ext cx="404018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Hardware</a:t>
            </a:r>
          </a:p>
        </p:txBody>
      </p:sp>
      <p:sp>
        <p:nvSpPr>
          <p:cNvPr id="296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Mobile hardware is confined by nature</a:t>
            </a:r>
          </a:p>
          <a:p>
            <a:r>
              <a:rPr lang="en-US">
                <a:latin typeface="Corbel" charset="0"/>
              </a:rPr>
              <a:t>Freedom in the framework</a:t>
            </a:r>
          </a:p>
          <a:p>
            <a:r>
              <a:rPr lang="en-US">
                <a:latin typeface="Corbel" charset="0"/>
              </a:rPr>
              <a:t>Target 'lowest common' hardware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Content Placeholder 5"/>
          <p:cNvSpPr>
            <a:spLocks noGrp="1"/>
          </p:cNvSpPr>
          <p:nvPr>
            <p:ph sz="quarter" idx="4"/>
          </p:nvPr>
        </p:nvSpPr>
        <p:spPr>
          <a:xfrm>
            <a:off x="3641726" y="1316038"/>
            <a:ext cx="5351462" cy="2859087"/>
          </a:xfrm>
          <a:ln>
            <a:solidFill>
              <a:srgbClr val="A71220"/>
            </a:solidFill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/>
            </a:r>
            <a:br>
              <a:rPr lang="es-EC" sz="1400" dirty="0">
                <a:latin typeface="Corbel" charset="0"/>
              </a:rPr>
            </a:br>
            <a:r>
              <a:rPr lang="es-EC" sz="1400" dirty="0">
                <a:latin typeface="Corbel" charset="0"/>
              </a:rPr>
              <a:t>// </a:t>
            </a:r>
            <a:r>
              <a:rPr lang="es-EC" sz="1400" b="1" dirty="0">
                <a:latin typeface="Corbel" charset="0"/>
              </a:rPr>
              <a:t>not</a:t>
            </a:r>
            <a:r>
              <a:rPr lang="es-EC" sz="1400" dirty="0">
                <a:latin typeface="Corbel" charset="0"/>
              </a:rPr>
              <a:t> supported through Alloy markup yet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// create buttons to go in the tool bar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var camera = Ti.UI.createButton(); </a:t>
            </a:r>
          </a:p>
          <a:p>
            <a:pPr marL="0" indent="0">
              <a:buFontTx/>
              <a:buNone/>
            </a:pPr>
            <a:endParaRPr lang="es-EC" sz="1400" dirty="0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$.textfield.keyboardToolbar = [camera, flexSpace, tf, flexSpace, </a:t>
            </a:r>
            <a:r>
              <a:rPr lang="es-EC" sz="1400" b="1" dirty="0">
                <a:latin typeface="Corbel" charset="0"/>
              </a:rPr>
              <a:t>send</a:t>
            </a:r>
            <a:r>
              <a:rPr lang="es-EC" sz="1400" dirty="0">
                <a:latin typeface="Corbel" charset="0"/>
              </a:rPr>
              <a:t>]; </a:t>
            </a:r>
          </a:p>
          <a:p>
            <a:pPr marL="0" indent="0">
              <a:buFontTx/>
              <a:buNone/>
            </a:pPr>
            <a:r>
              <a:rPr lang="es-EC" sz="1400" dirty="0">
                <a:latin typeface="Corbel" charset="0"/>
              </a:rPr>
              <a:t>$.textfield.keyboardToolbarColor = '#999'; </a:t>
            </a:r>
            <a:br>
              <a:rPr lang="es-EC" sz="1400" dirty="0">
                <a:latin typeface="Corbel" charset="0"/>
              </a:rPr>
            </a:br>
            <a:endParaRPr lang="en-US" sz="14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Keyboard</a:t>
            </a:r>
            <a:r>
              <a:rPr lang="es-EC" cap="small" dirty="0"/>
              <a:t> </a:t>
            </a:r>
            <a:r>
              <a:rPr lang="es-EC" cap="small" dirty="0" err="1"/>
              <a:t>Toolbars</a:t>
            </a:r>
            <a:endParaRPr lang="es-EC" cap="small" dirty="0"/>
          </a:p>
        </p:txBody>
      </p:sp>
      <p:pic>
        <p:nvPicPr>
          <p:cNvPr id="4" name="Content Placeholder 3" descr="Screen Shot 2014-07-17 at 9.56.40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340"/>
          <a:stretch/>
        </p:blipFill>
        <p:spPr>
          <a:xfrm>
            <a:off x="457201" y="1631157"/>
            <a:ext cx="3261880" cy="2392579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222750" y="1735138"/>
            <a:ext cx="4638675" cy="2859087"/>
          </a:xfrm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s-EC" sz="1400" b="1" dirty="0"/>
              <a:t/>
            </a:r>
            <a:br>
              <a:rPr lang="es-EC" sz="1400" b="1" dirty="0"/>
            </a:br>
            <a:r>
              <a:rPr lang="es-EC" sz="1400" b="1" dirty="0"/>
              <a:t>&lt;</a:t>
            </a:r>
            <a:r>
              <a:rPr lang="es-EC" sz="1400" b="1" dirty="0" err="1"/>
              <a:t>ButtonBar</a:t>
            </a:r>
            <a:r>
              <a:rPr lang="es-EC" sz="1400" b="1" dirty="0"/>
              <a:t> </a:t>
            </a:r>
            <a:r>
              <a:rPr lang="es-EC" sz="1400" b="1" dirty="0" err="1"/>
              <a:t>platform</a:t>
            </a:r>
            <a:r>
              <a:rPr lang="es-EC" sz="1400" b="1" dirty="0"/>
              <a:t>="</a:t>
            </a:r>
            <a:r>
              <a:rPr lang="es-EC" sz="1400" b="1" dirty="0" err="1"/>
              <a:t>ios</a:t>
            </a:r>
            <a:r>
              <a:rPr lang="es-EC" sz="1400" b="1" dirty="0"/>
              <a:t>" </a:t>
            </a:r>
            <a:r>
              <a:rPr lang="es-EC" sz="1400" b="1" dirty="0" err="1"/>
              <a:t>onClick</a:t>
            </a:r>
            <a:r>
              <a:rPr lang="es-EC" sz="1400" b="1" dirty="0"/>
              <a:t>="</a:t>
            </a:r>
            <a:r>
              <a:rPr lang="es-EC" sz="1400" b="1" dirty="0" err="1"/>
              <a:t>doSomething</a:t>
            </a:r>
            <a:r>
              <a:rPr lang="es-EC" sz="1400" b="1" dirty="0"/>
              <a:t>"&gt;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 </a:t>
            </a:r>
            <a:r>
              <a:rPr lang="es-EC" sz="1400" b="1" dirty="0" smtClean="0"/>
              <a:t>    &lt;</a:t>
            </a:r>
            <a:r>
              <a:rPr lang="es-EC" sz="1400" b="1" dirty="0" err="1"/>
              <a:t>Labels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/>
              <a:t>	</a:t>
            </a:r>
            <a:r>
              <a:rPr lang="es-EC" sz="1400" dirty="0" smtClean="0"/>
              <a:t>&lt;!-- </a:t>
            </a:r>
            <a:r>
              <a:rPr lang="es-EC" sz="1400" dirty="0" err="1"/>
              <a:t>Specify</a:t>
            </a:r>
            <a:r>
              <a:rPr lang="es-EC" sz="1400" dirty="0"/>
              <a:t> </a:t>
            </a:r>
            <a:r>
              <a:rPr lang="es-EC" sz="1400" dirty="0" err="1"/>
              <a:t>text</a:t>
            </a:r>
            <a:r>
              <a:rPr lang="es-EC" sz="1400" dirty="0"/>
              <a:t> </a:t>
            </a:r>
            <a:r>
              <a:rPr lang="es-EC" sz="1400" dirty="0" err="1"/>
              <a:t>with</a:t>
            </a:r>
            <a:r>
              <a:rPr lang="es-EC" sz="1400" dirty="0"/>
              <a:t> </a:t>
            </a:r>
            <a:r>
              <a:rPr lang="es-EC" sz="1400" dirty="0" err="1"/>
              <a:t>node</a:t>
            </a:r>
            <a:r>
              <a:rPr lang="es-EC" sz="1400" dirty="0"/>
              <a:t> </a:t>
            </a:r>
            <a:r>
              <a:rPr lang="es-EC" sz="1400" dirty="0" err="1"/>
              <a:t>text</a:t>
            </a:r>
            <a:r>
              <a:rPr lang="es-EC" sz="1400" dirty="0"/>
              <a:t> </a:t>
            </a:r>
            <a:r>
              <a:rPr lang="es-EC" sz="1400" dirty="0" err="1"/>
              <a:t>or</a:t>
            </a:r>
            <a:r>
              <a:rPr lang="es-EC" sz="1400" dirty="0"/>
              <a:t> "</a:t>
            </a:r>
            <a:r>
              <a:rPr lang="es-EC" sz="1400" dirty="0" err="1"/>
              <a:t>title</a:t>
            </a:r>
            <a:r>
              <a:rPr lang="es-EC" sz="1400" dirty="0"/>
              <a:t>" </a:t>
            </a:r>
            <a:r>
              <a:rPr lang="es-EC" sz="1400" dirty="0" err="1"/>
              <a:t>attribute</a:t>
            </a:r>
            <a:r>
              <a:rPr lang="es-EC" sz="1400" dirty="0"/>
              <a:t>. --&gt;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&gt;</a:t>
            </a:r>
            <a:r>
              <a:rPr lang="es-EC" sz="1400" dirty="0" err="1"/>
              <a:t>One</a:t>
            </a:r>
            <a:r>
              <a:rPr lang="es-EC" sz="1400" b="1" dirty="0"/>
              <a:t>&lt;/</a:t>
            </a:r>
            <a:r>
              <a:rPr lang="es-EC" sz="1400" b="1" dirty="0" err="1"/>
              <a:t>Label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 </a:t>
            </a:r>
            <a:r>
              <a:rPr lang="es-EC" sz="1400" b="1" dirty="0" err="1"/>
              <a:t>title</a:t>
            </a:r>
            <a:r>
              <a:rPr lang="es-EC" sz="1400" b="1" dirty="0"/>
              <a:t>="</a:t>
            </a:r>
            <a:r>
              <a:rPr lang="es-EC" sz="1400" b="1" dirty="0" err="1"/>
              <a:t>Two</a:t>
            </a:r>
            <a:r>
              <a:rPr lang="es-EC" sz="1400" b="1" dirty="0"/>
              <a:t>"/&gt;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 </a:t>
            </a:r>
            <a:r>
              <a:rPr lang="es-EC" sz="1400" b="1" dirty="0" err="1"/>
              <a:t>title</a:t>
            </a:r>
            <a:r>
              <a:rPr lang="es-EC" sz="1400" b="1" dirty="0"/>
              <a:t>="</a:t>
            </a:r>
            <a:r>
              <a:rPr lang="es-EC" sz="1400" b="1" dirty="0" err="1"/>
              <a:t>Three</a:t>
            </a:r>
            <a:r>
              <a:rPr lang="es-EC" sz="1400" b="1" dirty="0"/>
              <a:t>"/&gt;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 </a:t>
            </a:r>
            <a:r>
              <a:rPr lang="es-EC" sz="1400" b="1" dirty="0" err="1"/>
              <a:t>title</a:t>
            </a:r>
            <a:r>
              <a:rPr lang="es-EC" sz="1400" b="1" dirty="0"/>
              <a:t>="</a:t>
            </a:r>
            <a:r>
              <a:rPr lang="es-EC" sz="1400" b="1" dirty="0" err="1"/>
              <a:t>Four</a:t>
            </a:r>
            <a:r>
              <a:rPr lang="es-EC" sz="1400" b="1" dirty="0"/>
              <a:t>"/&gt;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	</a:t>
            </a:r>
            <a:r>
              <a:rPr lang="es-EC" sz="1400" b="1" dirty="0" smtClean="0"/>
              <a:t>&lt;</a:t>
            </a:r>
            <a:r>
              <a:rPr lang="es-EC" sz="1400" b="1" dirty="0" err="1"/>
              <a:t>Label</a:t>
            </a:r>
            <a:r>
              <a:rPr lang="es-EC" sz="1400" b="1" dirty="0"/>
              <a:t> </a:t>
            </a:r>
            <a:r>
              <a:rPr lang="es-EC" sz="1400" b="1" dirty="0" err="1"/>
              <a:t>title</a:t>
            </a:r>
            <a:r>
              <a:rPr lang="es-EC" sz="1400" b="1" dirty="0"/>
              <a:t>="</a:t>
            </a:r>
            <a:r>
              <a:rPr lang="es-EC" sz="1400" b="1" dirty="0" err="1"/>
              <a:t>Five</a:t>
            </a:r>
            <a:r>
              <a:rPr lang="es-EC" sz="1400" b="1" dirty="0"/>
              <a:t>"/&gt;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/>
              <a:t> </a:t>
            </a:r>
            <a:r>
              <a:rPr lang="es-EC" sz="1400" b="1" dirty="0" smtClean="0"/>
              <a:t>    &lt;/</a:t>
            </a:r>
            <a:r>
              <a:rPr lang="es-EC" sz="1400" b="1" dirty="0" err="1"/>
              <a:t>Labels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smtClean="0"/>
              <a:t>&lt;/</a:t>
            </a:r>
            <a:r>
              <a:rPr lang="es-EC" sz="1400" b="1" dirty="0" err="1"/>
              <a:t>ButtonBar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br>
              <a:rPr lang="es-EC" sz="1400" dirty="0"/>
            </a:br>
            <a:endParaRPr lang="en-US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Button</a:t>
            </a:r>
            <a:r>
              <a:rPr lang="es-EC" cap="small" dirty="0"/>
              <a:t> Bar</a:t>
            </a:r>
          </a:p>
        </p:txBody>
      </p:sp>
      <p:sp>
        <p:nvSpPr>
          <p:cNvPr id="201732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Related controls that don't maintain state</a:t>
            </a:r>
          </a:p>
        </p:txBody>
      </p:sp>
      <p:pic>
        <p:nvPicPr>
          <p:cNvPr id="5" name="Content Placeholder 4" descr="Screen Shot 2014-07-17 at 9.58.04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16326" r="-2245" b="47014"/>
          <a:stretch/>
        </p:blipFill>
        <p:spPr>
          <a:xfrm>
            <a:off x="457200" y="1631950"/>
            <a:ext cx="404018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Content Placeholder 5"/>
          <p:cNvSpPr>
            <a:spLocks noGrp="1"/>
          </p:cNvSpPr>
          <p:nvPr>
            <p:ph sz="quarter" idx="4"/>
          </p:nvPr>
        </p:nvSpPr>
        <p:spPr>
          <a:xfrm>
            <a:off x="4046537" y="1076326"/>
            <a:ext cx="4321176" cy="3876674"/>
          </a:xfrm>
          <a:ln>
            <a:solidFill>
              <a:srgbClr val="A71220"/>
            </a:solidFill>
          </a:ln>
        </p:spPr>
        <p:txBody>
          <a:bodyPr>
            <a:noAutofit/>
          </a:bodyPr>
          <a:lstStyle/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&lt;TabbedBar platform="ios" onClick="doSomething"&gt;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     &lt;Labels&gt;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	&lt;!-- Specify text with node text or "title" attribute. --&gt;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	&lt;Label&gt;</a:t>
            </a:r>
            <a:r>
              <a:rPr lang="es-EC" sz="1300" dirty="0">
                <a:latin typeface="Corbel" charset="0"/>
              </a:rPr>
              <a:t>One</a:t>
            </a:r>
            <a:r>
              <a:rPr lang="es-EC" sz="1300" b="1" dirty="0">
                <a:latin typeface="Corbel" charset="0"/>
              </a:rPr>
              <a:t>&lt;/Label&gt;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	&lt;Label title="Two"/&gt;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	&lt;Label title="Three"/&gt;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     &lt;/Labels&gt;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b="1" dirty="0">
                <a:latin typeface="Corbel" charset="0"/>
              </a:rPr>
              <a:t>&lt;/TabbedBar&gt;</a:t>
            </a:r>
            <a:r>
              <a:rPr lang="es-EC" sz="1300" dirty="0">
                <a:latin typeface="Corbe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// in the controller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function doSomething(e){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     switch(e.index) {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          case 0: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	// do stuff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          break;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     } </a:t>
            </a:r>
          </a:p>
          <a:p>
            <a:pPr marL="0" indent="0">
              <a:buFontTx/>
              <a:buNone/>
            </a:pPr>
            <a:r>
              <a:rPr lang="es-EC" sz="1300" dirty="0">
                <a:latin typeface="Corbel" charset="0"/>
              </a:rPr>
              <a:t>}); </a:t>
            </a:r>
            <a:br>
              <a:rPr lang="es-EC" sz="1300" dirty="0">
                <a:latin typeface="Corbel" charset="0"/>
              </a:rPr>
            </a:br>
            <a:endParaRPr lang="en-US" sz="1300" dirty="0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Tabbed</a:t>
            </a:r>
            <a:r>
              <a:rPr lang="es-EC" cap="small" dirty="0"/>
              <a:t> Bar</a:t>
            </a:r>
          </a:p>
        </p:txBody>
      </p:sp>
      <p:sp>
        <p:nvSpPr>
          <p:cNvPr id="202755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Like radio buttons, maintain state</a:t>
            </a:r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8" y="1735138"/>
            <a:ext cx="3124200" cy="215106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Attributed</a:t>
            </a:r>
            <a:r>
              <a:rPr lang="es-EC" cap="small" dirty="0"/>
              <a:t> </a:t>
            </a:r>
            <a:r>
              <a:rPr lang="es-EC" cap="small" dirty="0" err="1" smtClean="0"/>
              <a:t>Strings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1154113"/>
            <a:ext cx="5302250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3779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Apply fonts and styles to ranges of characters in a Label, TextArea, or TextField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Dynamic</a:t>
            </a:r>
            <a:r>
              <a:rPr lang="es-EC" cap="small" dirty="0"/>
              <a:t> Text (</a:t>
            </a:r>
            <a:r>
              <a:rPr lang="es-EC" cap="small" dirty="0" err="1"/>
              <a:t>textStyle</a:t>
            </a:r>
            <a:r>
              <a:rPr lang="es-EC" cap="small" dirty="0" smtClean="0"/>
              <a:t>)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154113"/>
            <a:ext cx="5753100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iPad-</a:t>
            </a:r>
            <a:r>
              <a:rPr lang="es-EC" cap="small" dirty="0" err="1"/>
              <a:t>Specific</a:t>
            </a:r>
            <a:r>
              <a:rPr lang="es-EC" cap="small" dirty="0"/>
              <a:t> </a:t>
            </a:r>
            <a:r>
              <a:rPr lang="es-EC" cap="small" dirty="0" err="1" smtClean="0"/>
              <a:t>APIs</a:t>
            </a:r>
            <a:endParaRPr lang="es-EC" dirty="0"/>
          </a:p>
        </p:txBody>
      </p:sp>
      <p:sp>
        <p:nvSpPr>
          <p:cNvPr id="20582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C">
                <a:latin typeface="Corbel" charset="0"/>
              </a:rPr>
              <a:t>Ti.UI.iPad.Popover</a:t>
            </a:r>
          </a:p>
          <a:p>
            <a:pPr marL="0" indent="0" algn="ctr">
              <a:buFontTx/>
              <a:buNone/>
            </a:pPr>
            <a:r>
              <a:rPr lang="es-EC">
                <a:latin typeface="Corbel" charset="0"/>
              </a:rPr>
              <a:t>Ti.UI.iPad.SplitWindow</a:t>
            </a:r>
          </a:p>
          <a:p>
            <a:pPr marL="0" indent="0">
              <a:buFontTx/>
              <a:buNone/>
            </a:pPr>
            <a:endParaRPr lang="es-EC">
              <a:latin typeface="Corbel" charset="0"/>
            </a:endParaRPr>
          </a:p>
        </p:txBody>
      </p:sp>
      <p:pic>
        <p:nvPicPr>
          <p:cNvPr id="3" name="Picture 2" descr="Screen Shot 2014-07-17 at 10.00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" y="2189957"/>
            <a:ext cx="3715427" cy="2997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56" y="2381716"/>
            <a:ext cx="2096393" cy="241178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3873500" y="1735138"/>
            <a:ext cx="4019550" cy="3294062"/>
          </a:xfrm>
          <a:ln>
            <a:solidFill>
              <a:srgbClr val="A7122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s-EC" b="1" dirty="0" smtClean="0"/>
              <a:t>&lt;</a:t>
            </a:r>
            <a:r>
              <a:rPr lang="es-EC" b="1" dirty="0" err="1"/>
              <a:t>Popover</a:t>
            </a:r>
            <a:r>
              <a:rPr lang="es-EC" b="1" dirty="0"/>
              <a:t> </a:t>
            </a:r>
            <a:r>
              <a:rPr lang="es-EC" b="1" dirty="0" err="1"/>
              <a:t>title</a:t>
            </a:r>
            <a:r>
              <a:rPr lang="es-EC" b="1" dirty="0"/>
              <a:t>="</a:t>
            </a:r>
            <a:r>
              <a:rPr lang="es-EC" b="1" dirty="0" err="1"/>
              <a:t>Inbox</a:t>
            </a:r>
            <a:r>
              <a:rPr lang="es-EC" b="1" dirty="0"/>
              <a:t>"&gt;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 </a:t>
            </a:r>
            <a:r>
              <a:rPr lang="es-EC" b="1" dirty="0" smtClean="0"/>
              <a:t>    &lt;</a:t>
            </a:r>
            <a:r>
              <a:rPr lang="es-EC" b="1" dirty="0" err="1"/>
              <a:t>ContentView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&lt;</a:t>
            </a:r>
            <a:r>
              <a:rPr lang="es-EC" b="1" dirty="0" err="1"/>
              <a:t>NavigationWindow</a:t>
            </a:r>
            <a:r>
              <a:rPr lang="es-EC" b="1" dirty="0" smtClean="0"/>
              <a:t>&gt;</a:t>
            </a:r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  &lt;</a:t>
            </a:r>
            <a:r>
              <a:rPr lang="es-EC" b="1" dirty="0" err="1"/>
              <a:t>LeftNavButton</a:t>
            </a:r>
            <a:r>
              <a:rPr lang="es-EC" b="1" dirty="0"/>
              <a:t> id="</a:t>
            </a:r>
            <a:r>
              <a:rPr lang="es-EC" b="1" dirty="0" err="1"/>
              <a:t>mobileMe</a:t>
            </a:r>
            <a:r>
              <a:rPr lang="es-EC" b="1" dirty="0" smtClean="0"/>
              <a:t>"/&gt;</a:t>
            </a:r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dirty="0" smtClean="0"/>
              <a:t>     </a:t>
            </a:r>
            <a:r>
              <a:rPr lang="es-EC" b="1" dirty="0" smtClean="0"/>
              <a:t>&lt;</a:t>
            </a:r>
            <a:r>
              <a:rPr lang="es-EC" b="1" dirty="0" err="1"/>
              <a:t>RightNavButton</a:t>
            </a:r>
            <a:r>
              <a:rPr lang="es-EC" b="1" dirty="0"/>
              <a:t> id="</a:t>
            </a:r>
            <a:r>
              <a:rPr lang="es-EC" b="1" dirty="0" err="1"/>
              <a:t>edit</a:t>
            </a:r>
            <a:r>
              <a:rPr lang="es-EC" b="1" dirty="0"/>
              <a:t>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  &lt;</a:t>
            </a:r>
            <a:r>
              <a:rPr lang="es-EC" b="1" dirty="0" err="1"/>
              <a:t>Window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	&lt;</a:t>
            </a:r>
            <a:r>
              <a:rPr lang="es-EC" b="1" dirty="0" err="1"/>
              <a:t>TableView</a:t>
            </a:r>
            <a:r>
              <a:rPr lang="es-EC" b="1" dirty="0"/>
              <a:t> id="</a:t>
            </a:r>
            <a:r>
              <a:rPr lang="es-EC" b="1" dirty="0" err="1"/>
              <a:t>tbl</a:t>
            </a:r>
            <a:r>
              <a:rPr lang="es-EC" b="1" dirty="0"/>
              <a:t>"/&gt;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     &lt;/</a:t>
            </a:r>
            <a:r>
              <a:rPr lang="es-EC" b="1" dirty="0" err="1"/>
              <a:t>Window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	</a:t>
            </a:r>
            <a:r>
              <a:rPr lang="es-EC" b="1" dirty="0" smtClean="0"/>
              <a:t>	&lt;/</a:t>
            </a:r>
            <a:r>
              <a:rPr lang="es-EC" b="1" dirty="0" err="1"/>
              <a:t>NavigationWindow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/>
              <a:t> </a:t>
            </a:r>
            <a:r>
              <a:rPr lang="es-EC" b="1" dirty="0" smtClean="0"/>
              <a:t>    &lt;/</a:t>
            </a:r>
            <a:r>
              <a:rPr lang="es-EC" b="1" dirty="0" err="1"/>
              <a:t>ContentView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b="1" dirty="0" smtClean="0"/>
              <a:t>&lt;/</a:t>
            </a:r>
            <a:r>
              <a:rPr lang="es-EC" b="1" dirty="0" err="1"/>
              <a:t>Popover</a:t>
            </a:r>
            <a:r>
              <a:rPr lang="es-EC" b="1" dirty="0"/>
              <a:t>&gt;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/>
          </a:p>
          <a:p>
            <a:pPr marL="0" indent="0">
              <a:buFontTx/>
              <a:buNone/>
              <a:defRPr/>
            </a:pPr>
            <a:r>
              <a:rPr lang="es-EC" dirty="0" smtClean="0"/>
              <a:t>// </a:t>
            </a:r>
            <a:r>
              <a:rPr lang="es-EC" dirty="0" err="1"/>
              <a:t>view</a:t>
            </a:r>
            <a:r>
              <a:rPr lang="es-EC" dirty="0"/>
              <a:t> </a:t>
            </a:r>
            <a:r>
              <a:rPr lang="es-EC" dirty="0" err="1"/>
              <a:t>property</a:t>
            </a:r>
            <a:r>
              <a:rPr lang="es-EC" dirty="0"/>
              <a:t> </a:t>
            </a:r>
            <a:r>
              <a:rPr lang="es-EC" dirty="0" err="1"/>
              <a:t>controls</a:t>
            </a:r>
            <a:r>
              <a:rPr lang="es-EC" dirty="0"/>
              <a:t> </a:t>
            </a:r>
            <a:r>
              <a:rPr lang="es-EC" dirty="0" err="1"/>
              <a:t>where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smtClean="0"/>
              <a:t>// </a:t>
            </a:r>
            <a:r>
              <a:rPr lang="es-EC" dirty="0" err="1"/>
              <a:t>arrow</a:t>
            </a:r>
            <a:r>
              <a:rPr lang="es-EC" dirty="0"/>
              <a:t> </a:t>
            </a:r>
            <a:r>
              <a:rPr lang="es-EC" dirty="0" err="1"/>
              <a:t>points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var</a:t>
            </a:r>
            <a:r>
              <a:rPr lang="es-EC" dirty="0" smtClean="0"/>
              <a:t> </a:t>
            </a:r>
            <a:r>
              <a:rPr lang="es-EC" dirty="0"/>
              <a:t>pop = </a:t>
            </a:r>
            <a:r>
              <a:rPr lang="es-EC" dirty="0" err="1"/>
              <a:t>Alloy.createController</a:t>
            </a:r>
            <a:r>
              <a:rPr lang="es-EC" dirty="0"/>
              <a:t>('</a:t>
            </a:r>
            <a:r>
              <a:rPr lang="es-EC" dirty="0" err="1"/>
              <a:t>popover</a:t>
            </a:r>
            <a:r>
              <a:rPr lang="es-EC" dirty="0"/>
              <a:t>').</a:t>
            </a:r>
            <a:r>
              <a:rPr lang="es-EC" dirty="0" err="1"/>
              <a:t>getView</a:t>
            </a:r>
            <a:r>
              <a:rPr lang="es-EC" dirty="0"/>
              <a:t>();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pop.show</a:t>
            </a:r>
            <a:r>
              <a:rPr lang="es-EC" dirty="0"/>
              <a:t>({</a:t>
            </a:r>
            <a:r>
              <a:rPr lang="es-EC" dirty="0" err="1"/>
              <a:t>view</a:t>
            </a:r>
            <a:r>
              <a:rPr lang="es-EC" dirty="0"/>
              <a:t>:$.</a:t>
            </a:r>
            <a:r>
              <a:rPr lang="es-EC" dirty="0" err="1"/>
              <a:t>button</a:t>
            </a:r>
            <a:r>
              <a:rPr lang="es-EC" dirty="0"/>
              <a:t>});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Key </a:t>
            </a:r>
            <a:r>
              <a:rPr lang="es-EC" cap="small" dirty="0" err="1"/>
              <a:t>APIs</a:t>
            </a:r>
            <a:r>
              <a:rPr lang="es-EC" cap="small" dirty="0"/>
              <a:t> - </a:t>
            </a:r>
            <a:r>
              <a:rPr lang="es-EC" cap="small" dirty="0" err="1"/>
              <a:t>Titanium.UI.iPad.Popover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443038"/>
            <a:ext cx="2640013" cy="296227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6852" name="Content Placeholder 5"/>
          <p:cNvSpPr txBox="1">
            <a:spLocks/>
          </p:cNvSpPr>
          <p:nvPr/>
        </p:nvSpPr>
        <p:spPr bwMode="auto">
          <a:xfrm>
            <a:off x="4186238" y="1035050"/>
            <a:ext cx="4019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1620" tIns="40810" rIns="81620" bIns="40810"/>
          <a:lstStyle>
            <a:lvl1pPr marL="304800" indent="-3048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Transient view revealed by tap on control</a:t>
            </a:r>
          </a:p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Hovers over app content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Full-screen, two-pane view</a:t>
            </a:r>
          </a:p>
          <a:p>
            <a:r>
              <a:rPr lang="en-US">
                <a:latin typeface="Corbel" charset="0"/>
              </a:rPr>
              <a:t>Left pane fixed at 320 points</a:t>
            </a:r>
          </a:p>
          <a:p>
            <a:r>
              <a:rPr lang="en-US">
                <a:latin typeface="Corbel" charset="0"/>
              </a:rPr>
              <a:t>User cannot resize panes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Key </a:t>
            </a:r>
            <a:r>
              <a:rPr lang="es-EC" cap="small" dirty="0" err="1"/>
              <a:t>APIs</a:t>
            </a:r>
            <a:r>
              <a:rPr lang="es-EC" cap="small" dirty="0"/>
              <a:t> - </a:t>
            </a:r>
            <a:r>
              <a:rPr lang="es-EC" cap="small" dirty="0" err="1"/>
              <a:t>Titanium.UI.iPad.SplitWindow</a:t>
            </a:r>
            <a:endParaRPr lang="es-EC" cap="small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379" r="-1379"/>
          <a:stretch>
            <a:fillRect/>
          </a:stretch>
        </p:blipFill>
        <p:spPr>
          <a:xfrm>
            <a:off x="457200" y="1631950"/>
            <a:ext cx="404018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Key </a:t>
            </a:r>
            <a:r>
              <a:rPr lang="es-EC" cap="small" dirty="0" err="1"/>
              <a:t>APIs</a:t>
            </a:r>
            <a:r>
              <a:rPr lang="es-EC" cap="small" dirty="0"/>
              <a:t> - </a:t>
            </a:r>
            <a:r>
              <a:rPr lang="es-EC" cap="small" dirty="0" err="1"/>
              <a:t>Titanium.UI.iPad.SplitWindow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8899" name="Content Placeholder 2"/>
          <p:cNvSpPr txBox="1">
            <a:spLocks/>
          </p:cNvSpPr>
          <p:nvPr/>
        </p:nvSpPr>
        <p:spPr bwMode="auto">
          <a:xfrm>
            <a:off x="1487489" y="952500"/>
            <a:ext cx="5662612" cy="41021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&lt;Alloy&gt;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&lt;SplitWindow platform="ios" formFactor="tablet"&gt;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&lt;!-- The 'masterView' window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&lt;Window id="master"&gt; 	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&lt;Label&gt;This is the master&lt;/Label&gt;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7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&lt;!-- The 'detailView' window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&lt;Window id="detail"&gt;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&lt;Label&gt;This is the detail&lt;/Label&gt;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&lt;/SplitWindow&gt;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7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&lt;/Alloy&gt;</a:t>
            </a:r>
          </a:p>
        </p:txBody>
      </p:sp>
      <p:sp>
        <p:nvSpPr>
          <p:cNvPr id="208900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SplitWindow is a top-level container; it doesn't go inside a window.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Content Placeholder 5"/>
          <p:cNvSpPr>
            <a:spLocks noGrp="1"/>
          </p:cNvSpPr>
          <p:nvPr>
            <p:ph sz="quarter" idx="4"/>
          </p:nvPr>
        </p:nvSpPr>
        <p:spPr>
          <a:xfrm>
            <a:off x="4773613" y="1909763"/>
            <a:ext cx="4021137" cy="197643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b="1">
                <a:latin typeface="Corbel" charset="0"/>
              </a:rPr>
              <a:t/>
            </a:r>
            <a:br>
              <a:rPr lang="en-US" b="1">
                <a:latin typeface="Corbel" charset="0"/>
              </a:rPr>
            </a:br>
            <a:r>
              <a:rPr lang="en-US" b="1">
                <a:latin typeface="Corbel" charset="0"/>
              </a:rPr>
              <a:t>var</a:t>
            </a:r>
            <a:r>
              <a:rPr lang="en-US">
                <a:latin typeface="Corbel" charset="0"/>
              </a:rPr>
              <a:t> tab = Ti.UI.currentTab; </a:t>
            </a:r>
          </a:p>
          <a:p>
            <a:pPr marL="0" indent="0">
              <a:buFontTx/>
              <a:buNone/>
            </a:pPr>
            <a:r>
              <a:rPr lang="en-US">
                <a:latin typeface="Corbel" charset="0"/>
              </a:rPr>
              <a:t>tab.badge = 10; // set the badge </a:t>
            </a:r>
          </a:p>
          <a:p>
            <a:pPr marL="0" indent="0">
              <a:buFontTx/>
              <a:buNone/>
            </a:pPr>
            <a:r>
              <a:rPr lang="en-US">
                <a:latin typeface="Corbel" charset="0"/>
              </a:rPr>
              <a:t>tab.badge = </a:t>
            </a:r>
            <a:r>
              <a:rPr lang="en-US" b="1">
                <a:latin typeface="Corbel" charset="0"/>
              </a:rPr>
              <a:t>null</a:t>
            </a:r>
            <a:r>
              <a:rPr lang="en-US">
                <a:latin typeface="Corbel" charset="0"/>
              </a:rPr>
              <a:t>; // to remove it </a:t>
            </a:r>
            <a:br>
              <a:rPr lang="en-US">
                <a:latin typeface="Corbel" charset="0"/>
              </a:rPr>
            </a:br>
            <a:endParaRPr lang="en-US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</a:t>
            </a:r>
            <a:r>
              <a:rPr lang="es-EC" cap="small" dirty="0"/>
              <a:t> </a:t>
            </a:r>
            <a:r>
              <a:rPr lang="es-EC" cap="small" dirty="0" err="1"/>
              <a:t>Badge</a:t>
            </a:r>
            <a:endParaRPr lang="es-EC" cap="small" dirty="0"/>
          </a:p>
        </p:txBody>
      </p:sp>
      <p:sp>
        <p:nvSpPr>
          <p:cNvPr id="209924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Communicates status to the user, their attention is needed in part of your app</a:t>
            </a:r>
          </a:p>
        </p:txBody>
      </p:sp>
      <p:pic>
        <p:nvPicPr>
          <p:cNvPr id="3" name="Content Placeholder 2" descr="Screen Shot 2014-07-17 at 10.22.50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60" b="-122660"/>
          <a:stretch>
            <a:fillRect/>
          </a:stretch>
        </p:blipFill>
        <p:spPr>
          <a:xfrm>
            <a:off x="457200" y="1157380"/>
            <a:ext cx="4040188" cy="2963466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Screens</a:t>
            </a:r>
            <a:endParaRPr lang="es-EC" cap="small" dirty="0"/>
          </a:p>
        </p:txBody>
      </p:sp>
      <p:sp>
        <p:nvSpPr>
          <p:cNvPr id="3072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Size and density variations</a:t>
            </a:r>
          </a:p>
          <a:p>
            <a:r>
              <a:rPr lang="en-US">
                <a:latin typeface="Corbel" charset="0"/>
              </a:rPr>
              <a:t>But that's an opportunity</a:t>
            </a:r>
          </a:p>
          <a:p>
            <a:r>
              <a:rPr lang="en-US">
                <a:latin typeface="Corbel" charset="0"/>
              </a:rPr>
              <a:t>Target your primary consumers, accommodate your secondary consumers</a:t>
            </a:r>
          </a:p>
          <a:p>
            <a:r>
              <a:rPr lang="en-US">
                <a:latin typeface="Corbel" charset="0"/>
              </a:rPr>
              <a:t>Don't design once, use everywhere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Content Placeholder 5"/>
          <p:cNvSpPr>
            <a:spLocks noGrp="1"/>
          </p:cNvSpPr>
          <p:nvPr>
            <p:ph sz="quarter" idx="4"/>
          </p:nvPr>
        </p:nvSpPr>
        <p:spPr>
          <a:xfrm>
            <a:off x="4773613" y="1909763"/>
            <a:ext cx="4021137" cy="197643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s-EC">
                <a:latin typeface="Corbel" charset="0"/>
              </a:rPr>
              <a:t/>
            </a:r>
            <a:br>
              <a:rPr lang="es-EC">
                <a:latin typeface="Corbel" charset="0"/>
              </a:rPr>
            </a:br>
            <a:r>
              <a:rPr lang="es-EC">
                <a:latin typeface="Corbel" charset="0"/>
              </a:rPr>
              <a:t>Ti.UI.iPhone.appBadge = 14; </a:t>
            </a:r>
          </a:p>
          <a:p>
            <a:pPr marL="0" indent="0">
              <a:buFontTx/>
              <a:buNone/>
            </a:pPr>
            <a:r>
              <a:rPr lang="es-EC">
                <a:latin typeface="Corbel" charset="0"/>
              </a:rPr>
              <a:t>Ti.UI.iPhone.appBadge = </a:t>
            </a:r>
            <a:r>
              <a:rPr lang="es-EC" b="1">
                <a:latin typeface="Corbel" charset="0"/>
              </a:rPr>
              <a:t>null</a:t>
            </a:r>
            <a:r>
              <a:rPr lang="es-EC">
                <a:latin typeface="Corbel" charset="0"/>
              </a:rPr>
              <a:t>; </a:t>
            </a:r>
            <a:br>
              <a:rPr lang="es-EC">
                <a:latin typeface="Corbel" charset="0"/>
              </a:rPr>
            </a:br>
            <a:endParaRPr lang="en-US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App </a:t>
            </a:r>
            <a:r>
              <a:rPr lang="es-EC" cap="small" dirty="0" err="1"/>
              <a:t>Badge</a:t>
            </a:r>
            <a:endParaRPr lang="es-EC" cap="small" dirty="0"/>
          </a:p>
        </p:txBody>
      </p:sp>
      <p:pic>
        <p:nvPicPr>
          <p:cNvPr id="4" name="Content Placeholder 3" descr="Screen Shot 2014-07-17 at 10.23.39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" r="7933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CoverFlow</a:t>
            </a:r>
            <a:r>
              <a:rPr lang="es-EC" cap="small" dirty="0"/>
              <a:t> </a:t>
            </a:r>
            <a:r>
              <a:rPr lang="es-EC" cap="small" dirty="0" smtClean="0"/>
              <a:t>View</a:t>
            </a:r>
            <a:endParaRPr lang="es-EC" dirty="0"/>
          </a:p>
        </p:txBody>
      </p:sp>
      <p:sp>
        <p:nvSpPr>
          <p:cNvPr id="3" name="Rectangle 2"/>
          <p:cNvSpPr/>
          <p:nvPr/>
        </p:nvSpPr>
        <p:spPr>
          <a:xfrm>
            <a:off x="2732088" y="990600"/>
            <a:ext cx="6170612" cy="3785652"/>
          </a:xfrm>
          <a:prstGeom prst="rect">
            <a:avLst/>
          </a:prstGeom>
          <a:ln>
            <a:solidFill>
              <a:srgbClr val="A7122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&lt;Alloy&gt;</a:t>
            </a:r>
          </a:p>
          <a:p>
            <a:r>
              <a:rPr lang="en-US" dirty="0" smtClean="0"/>
              <a:t>    &lt;Window id="window"&gt;</a:t>
            </a:r>
          </a:p>
          <a:p>
            <a:r>
              <a:rPr lang="en-US" dirty="0" smtClean="0"/>
              <a:t>        &lt;</a:t>
            </a:r>
            <a:r>
              <a:rPr lang="en-US" dirty="0" err="1" smtClean="0"/>
              <a:t>CoverFlowView</a:t>
            </a:r>
            <a:r>
              <a:rPr lang="en-US" dirty="0" smtClean="0"/>
              <a:t> platform="</a:t>
            </a:r>
            <a:r>
              <a:rPr lang="en-US" dirty="0" err="1" smtClean="0"/>
              <a:t>ios</a:t>
            </a:r>
            <a:r>
              <a:rPr lang="en-US" dirty="0" smtClean="0"/>
              <a:t>" </a:t>
            </a:r>
            <a:r>
              <a:rPr lang="en-US" dirty="0" err="1" smtClean="0"/>
              <a:t>backgroundColor</a:t>
            </a:r>
            <a:r>
              <a:rPr lang="en-US" dirty="0" smtClean="0"/>
              <a:t>="#000”&gt;</a:t>
            </a:r>
          </a:p>
          <a:p>
            <a:r>
              <a:rPr lang="en-US" dirty="0" smtClean="0"/>
              <a:t>            &lt;!-- The Images tag sets the </a:t>
            </a:r>
            <a:r>
              <a:rPr lang="en-US" dirty="0" err="1" smtClean="0"/>
              <a:t>CoverFlowView.images</a:t>
            </a:r>
            <a:r>
              <a:rPr lang="en-US" dirty="0" smtClean="0"/>
              <a:t> property. --&gt;</a:t>
            </a:r>
          </a:p>
          <a:p>
            <a:r>
              <a:rPr lang="en-US" dirty="0" smtClean="0"/>
              <a:t>            &lt;Images&gt;</a:t>
            </a:r>
          </a:p>
          <a:p>
            <a:r>
              <a:rPr lang="en-US" dirty="0" smtClean="0"/>
              <a:t>                &lt;!-- Assign the image by node text or the image attribute. --&gt;</a:t>
            </a:r>
          </a:p>
          <a:p>
            <a:r>
              <a:rPr lang="en-US" dirty="0" smtClean="0"/>
              <a:t>                &lt;!-- Can also specify the width and height attributes. 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r>
              <a:rPr lang="en-US" dirty="0" smtClean="0"/>
              <a:t>                &lt;Image&gt;</a:t>
            </a:r>
            <a:r>
              <a:rPr lang="en-US" dirty="0" err="1" smtClean="0"/>
              <a:t>a.png</a:t>
            </a:r>
            <a:r>
              <a:rPr lang="en-US" dirty="0" smtClean="0"/>
              <a:t>&lt;/Image&gt;</a:t>
            </a:r>
          </a:p>
          <a:p>
            <a:r>
              <a:rPr lang="en-US" dirty="0" smtClean="0"/>
              <a:t>                &lt;Image&gt;</a:t>
            </a:r>
            <a:r>
              <a:rPr lang="en-US" dirty="0" err="1" smtClean="0"/>
              <a:t>b.png</a:t>
            </a:r>
            <a:r>
              <a:rPr lang="en-US" dirty="0" smtClean="0"/>
              <a:t>&lt;/Image&gt;</a:t>
            </a:r>
          </a:p>
          <a:p>
            <a:r>
              <a:rPr lang="en-US" dirty="0" smtClean="0"/>
              <a:t>                &lt;Image&gt;</a:t>
            </a:r>
            <a:r>
              <a:rPr lang="en-US" dirty="0" err="1" smtClean="0"/>
              <a:t>c.png</a:t>
            </a:r>
            <a:r>
              <a:rPr lang="en-US" dirty="0" smtClean="0"/>
              <a:t>&lt;/Image&gt;</a:t>
            </a:r>
          </a:p>
          <a:p>
            <a:r>
              <a:rPr lang="en-US" dirty="0" smtClean="0"/>
              <a:t>            &lt;/Images&gt;</a:t>
            </a:r>
          </a:p>
          <a:p>
            <a:r>
              <a:rPr lang="en-US" dirty="0" smtClean="0"/>
              <a:t>            &lt;!-- Place additional views for the </a:t>
            </a:r>
            <a:r>
              <a:rPr lang="en-US" dirty="0" err="1" smtClean="0"/>
              <a:t>CoverFlowView</a:t>
            </a:r>
            <a:r>
              <a:rPr lang="en-US" dirty="0" smtClean="0"/>
              <a:t> here. 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r>
              <a:rPr lang="en-US" dirty="0" smtClean="0"/>
              <a:t>        &lt;/</a:t>
            </a:r>
            <a:r>
              <a:rPr lang="en-US" dirty="0" err="1" smtClean="0"/>
              <a:t>CoverFlowView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&lt;/Window&gt;</a:t>
            </a:r>
          </a:p>
          <a:p>
            <a:r>
              <a:rPr lang="en-US" dirty="0" smtClean="0"/>
              <a:t>&lt;/Alloy&gt;</a:t>
            </a:r>
            <a:endParaRPr lang="en-US" dirty="0"/>
          </a:p>
        </p:txBody>
      </p:sp>
      <p:pic>
        <p:nvPicPr>
          <p:cNvPr id="6" name="Content Placeholder 5" descr="Screen Shot 2014-07-17 at 10.24.3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8" b="16538"/>
          <a:stretch>
            <a:fillRect/>
          </a:stretch>
        </p:blipFill>
        <p:spPr>
          <a:xfrm>
            <a:off x="161925" y="1154113"/>
            <a:ext cx="2570163" cy="3440112"/>
          </a:xfrm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Springboard-like view</a:t>
            </a:r>
          </a:p>
          <a:p>
            <a:r>
              <a:rPr lang="en-US">
                <a:latin typeface="Corbel" charset="0"/>
              </a:rPr>
              <a:t>Use as app home screen</a:t>
            </a:r>
          </a:p>
          <a:p>
            <a:r>
              <a:rPr lang="en-US">
                <a:latin typeface="Corbel" charset="0"/>
              </a:rPr>
              <a:t>User can rearrange or remove icons (if you enable it)</a:t>
            </a:r>
          </a:p>
          <a:p>
            <a:r>
              <a:rPr lang="en-US">
                <a:latin typeface="Corbel" charset="0"/>
              </a:rPr>
              <a:t>Scrolling container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Dashboard</a:t>
            </a:r>
            <a:r>
              <a:rPr lang="es-EC" cap="small" dirty="0"/>
              <a:t> View</a:t>
            </a:r>
          </a:p>
        </p:txBody>
      </p:sp>
      <p:pic>
        <p:nvPicPr>
          <p:cNvPr id="4" name="Content Placeholder 3" descr="Screen Shot 2014-07-17 at 10.25.43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6" t="17988" r="-3078" b="28681"/>
          <a:stretch/>
        </p:blipFill>
        <p:spPr>
          <a:xfrm>
            <a:off x="457200" y="968376"/>
            <a:ext cx="4040188" cy="4016374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Dashboard</a:t>
            </a:r>
            <a:r>
              <a:rPr lang="es-EC" cap="small" dirty="0"/>
              <a:t> View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4019" name="Content Placeholder 2"/>
          <p:cNvSpPr txBox="1">
            <a:spLocks/>
          </p:cNvSpPr>
          <p:nvPr/>
        </p:nvSpPr>
        <p:spPr bwMode="auto">
          <a:xfrm>
            <a:off x="407988" y="938213"/>
            <a:ext cx="832802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&lt;Window&gt;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&lt;RightButton&gt;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&lt;Button id="editButton" onClick="toggleEditMode"&gt;Edit&lt;/Button&gt;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&lt;/RightButton&gt;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&lt;/Toolbar&gt;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&lt;DashboardView id="dash" onEdit="handleEdit"&gt;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&lt;DashboardItem image="acct_off.png" selectedImage="acct_on.png" label="account"/&gt;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&lt;DashboardItem image="calls_off.png" selectedImage="calls_on.png" label="calls"/&gt;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&lt;DashboardItem image="cases_off.png" selectedImage="cases_on.png" label="cases"/&gt;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&lt;DashboardItem image="tasks_off.png" selectedImage="tasks_on.png" label="tasks"/&gt;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&lt;/DashboardView&gt;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&lt;/Window&gt;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3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// in the controller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function toggleEditMode(e)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isEditable ? $.dash.stopEditing() : $.dash.startEditing();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828800"/>
            <a:ext cx="4021137" cy="2303463"/>
          </a:xfrm>
        </p:spPr>
        <p:txBody>
          <a:bodyPr/>
          <a:lstStyle/>
          <a:p>
            <a:r>
              <a:rPr lang="en-US">
                <a:latin typeface="Corbel" charset="0"/>
              </a:rPr>
              <a:t>Include ads in your app</a:t>
            </a:r>
          </a:p>
          <a:p>
            <a:r>
              <a:rPr lang="en-US">
                <a:latin typeface="Corbel" charset="0"/>
              </a:rPr>
              <a:t>Banner or full screen</a:t>
            </a:r>
          </a:p>
          <a:p>
            <a:r>
              <a:rPr lang="en-US">
                <a:latin typeface="Corbel" charset="0"/>
              </a:rPr>
              <a:t>Must join Apple's iAd program</a:t>
            </a:r>
          </a:p>
          <a:p>
            <a:r>
              <a:rPr lang="en-US">
                <a:latin typeface="Corbel" charset="0"/>
              </a:rPr>
              <a:t>Get test ads only during development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AdView</a:t>
            </a:r>
            <a:endParaRPr lang="es-EC" cap="small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8828" r="-38828"/>
          <a:stretch/>
        </p:blipFill>
        <p:spPr>
          <a:xfrm>
            <a:off x="457200" y="1050925"/>
            <a:ext cx="4040188" cy="3890963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AdView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6067" name="Content Placeholder 2"/>
          <p:cNvSpPr txBox="1">
            <a:spLocks/>
          </p:cNvSpPr>
          <p:nvPr/>
        </p:nvSpPr>
        <p:spPr bwMode="auto">
          <a:xfrm>
            <a:off x="1449389" y="1033462"/>
            <a:ext cx="5370512" cy="390683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var iad = Ti.UI.iOS.createAdView({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width: Ti.UI.FILL,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height: Ti.UI.SIZE,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adSize: Ti.UI.iOS.AD_SIZE_PORTRAIT,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bottom: -100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iad.addEventListener('load', function(){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iad.animate({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bottom: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duration: 500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iad.addEventListener('action', function(){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mygame.pause(); // do something when ad is clicked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$.win.add(iad); </a:t>
            </a:r>
            <a:br>
              <a:rPr lang="es-EC" sz="13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3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89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FUNCTIONALITY APIS</a:t>
            </a:r>
            <a:br>
              <a:rPr lang="es-EC" dirty="0" smtClean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Background</a:t>
            </a:r>
            <a:r>
              <a:rPr lang="es-EC" cap="small" dirty="0"/>
              <a:t> </a:t>
            </a:r>
            <a:r>
              <a:rPr lang="es-EC" cap="small" dirty="0" err="1"/>
              <a:t>Services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8115" name="Content Placeholder 2"/>
          <p:cNvSpPr txBox="1">
            <a:spLocks/>
          </p:cNvSpPr>
          <p:nvPr/>
        </p:nvSpPr>
        <p:spPr bwMode="auto">
          <a:xfrm>
            <a:off x="4802189" y="1097756"/>
            <a:ext cx="3198812" cy="9342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var svc = Ti.App.iOS.registerBackgroundService({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url: 'bg.js'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18116" name="1 CuadroTexto"/>
          <p:cNvSpPr txBox="1">
            <a:spLocks noChangeArrowheads="1"/>
          </p:cNvSpPr>
          <p:nvPr/>
        </p:nvSpPr>
        <p:spPr bwMode="auto">
          <a:xfrm>
            <a:off x="4802189" y="2470149"/>
            <a:ext cx="4190999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Extend runtime for limited duration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Long-running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geolocation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or music playback</a:t>
            </a:r>
          </a:p>
        </p:txBody>
      </p:sp>
      <p:sp>
        <p:nvSpPr>
          <p:cNvPr id="218117" name="Content Placeholder 2"/>
          <p:cNvSpPr txBox="1">
            <a:spLocks/>
          </p:cNvSpPr>
          <p:nvPr/>
        </p:nvSpPr>
        <p:spPr bwMode="auto">
          <a:xfrm>
            <a:off x="352427" y="1097756"/>
            <a:ext cx="4259262" cy="335518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&lt;ios&gt;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&lt;key&gt;UIBackgroundModes&lt;/key&gt;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&lt;string&gt;audio&lt;/string&gt;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&lt;string&gt;location&lt;/string&gt;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&lt;string&gt;voip&lt;/string&gt;</a:t>
            </a:r>
            <a:endParaRPr lang="es-EC" sz="1200" dirty="0"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&lt;string&gt;newsstand-content&lt;/string&gt;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&lt;string&gt;external-accessory&lt;/string&gt;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&lt;string&gt;bluetooth-central&lt;/string&gt;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&lt;/ios&gt;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/>
              <a:t>Local </a:t>
            </a:r>
            <a:r>
              <a:rPr lang="es-EC" b="0" cap="small" dirty="0" err="1"/>
              <a:t>Notifications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9139" name="Content Placeholder 2"/>
          <p:cNvSpPr txBox="1">
            <a:spLocks/>
          </p:cNvSpPr>
          <p:nvPr/>
        </p:nvSpPr>
        <p:spPr bwMode="auto">
          <a:xfrm>
            <a:off x="2109789" y="1866900"/>
            <a:ext cx="4913312" cy="313905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schedule the notification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Titanium.App.iOS.scheduleLocalNotification({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alertBody:"View Alarm",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alertAction:"You set an alarm",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userInfo:{data: 'Data to pass'},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date:new Date(new Date().getTime() + 3000)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listen for the notification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Ti.App.iOS.addEventListener('notification',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	Ti.API.info('Local notification received: ' + e.data);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19140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Runs on device, not push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Scheduled action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Background service alert the user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Push</a:t>
            </a:r>
            <a:r>
              <a:rPr lang="es-EC" cap="small" dirty="0"/>
              <a:t> </a:t>
            </a:r>
            <a:r>
              <a:rPr lang="es-EC" cap="small" dirty="0" err="1" smtClean="0"/>
              <a:t>Notifications</a:t>
            </a:r>
            <a:endParaRPr lang="es-EC" dirty="0"/>
          </a:p>
        </p:txBody>
      </p:sp>
      <p:sp>
        <p:nvSpPr>
          <p:cNvPr id="22016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Register with Apple</a:t>
            </a:r>
          </a:p>
          <a:p>
            <a:r>
              <a:rPr lang="en-US">
                <a:latin typeface="Corbel" charset="0"/>
              </a:rPr>
              <a:t>Create APNS certificate</a:t>
            </a:r>
          </a:p>
          <a:p>
            <a:r>
              <a:rPr lang="en-US">
                <a:latin typeface="Corbel" charset="0"/>
              </a:rPr>
              <a:t>Need fully-qualified app name, not wildcard</a:t>
            </a:r>
          </a:p>
          <a:p>
            <a:r>
              <a:rPr lang="en-US">
                <a:latin typeface="Corbel" charset="0"/>
              </a:rPr>
              <a:t>Need server-side to generate notification (e.g. ACS, custom)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orbel" charset="0"/>
                <a:cs typeface="Corbel" charset="0"/>
              </a:rPr>
              <a:t>WELCOME 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Mobile </a:t>
            </a:r>
            <a:r>
              <a:rPr lang="es-EC" b="0" cap="small" dirty="0" err="1"/>
              <a:t>challenges</a:t>
            </a:r>
            <a:endParaRPr lang="es-EC" b="0" cap="small" dirty="0"/>
          </a:p>
        </p:txBody>
      </p:sp>
      <p:sp>
        <p:nvSpPr>
          <p:cNvPr id="317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Handset usage: One-handed, on the go</a:t>
            </a:r>
          </a:p>
          <a:p>
            <a:r>
              <a:rPr lang="en-US">
                <a:latin typeface="Corbel" charset="0"/>
              </a:rPr>
              <a:t>Tablet usage: Two-handed, lean-back</a:t>
            </a:r>
          </a:p>
          <a:p>
            <a:r>
              <a:rPr lang="en-US">
                <a:latin typeface="Corbel" charset="0"/>
              </a:rPr>
              <a:t>Users can, and do rotate their devices for various reasons</a:t>
            </a:r>
          </a:p>
          <a:p>
            <a:r>
              <a:rPr lang="en-US">
                <a:latin typeface="Corbel" charset="0"/>
              </a:rPr>
              <a:t>Plan for abandon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Push </a:t>
            </a:r>
            <a:r>
              <a:rPr lang="es-EC" b="0" cap="small" dirty="0" smtClean="0"/>
              <a:t>Notifications Process Flow</a:t>
            </a:r>
            <a:endParaRPr lang="es-EC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77812" r="-77812"/>
          <a:stretch>
            <a:fillRect/>
          </a:stretch>
        </p:blipFill>
        <p:spPr>
          <a:xfrm>
            <a:off x="-373461" y="1004455"/>
            <a:ext cx="9418279" cy="3937000"/>
          </a:xfrm>
        </p:spPr>
      </p:pic>
    </p:spTree>
    <p:extLst>
      <p:ext uri="{BB962C8B-B14F-4D97-AF65-F5344CB8AC3E}">
        <p14:creationId xmlns:p14="http://schemas.microsoft.com/office/powerpoint/2010/main" val="3868827868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Push</a:t>
            </a:r>
            <a:r>
              <a:rPr lang="es-EC" cap="small" dirty="0"/>
              <a:t> </a:t>
            </a:r>
            <a:r>
              <a:rPr lang="es-EC" cap="small" dirty="0" err="1"/>
              <a:t>Notifications</a:t>
            </a:r>
            <a:r>
              <a:rPr lang="es-EC" cap="small" dirty="0"/>
              <a:t> - </a:t>
            </a:r>
            <a:r>
              <a:rPr lang="es-EC" cap="small" dirty="0" err="1"/>
              <a:t>Code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1187" name="Content Placeholder 2"/>
          <p:cNvSpPr txBox="1">
            <a:spLocks/>
          </p:cNvSpPr>
          <p:nvPr/>
        </p:nvSpPr>
        <p:spPr bwMode="auto">
          <a:xfrm>
            <a:off x="1843089" y="885825"/>
            <a:ext cx="4837112" cy="42576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Ti.Network.registerForPushNotifications({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types: [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Ti.Network.NOTIFICATION_TYPE_BADGE,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Ti.Network.NOTIFICATION_TYPE_ALERT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],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success:function(e)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var deviceToken = e.deviceToken;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Ti.API.info("Push notification device token is: "+deviceToken);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error:function(e)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Ti.API.info("Error during registration: "+e.error);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callback:function(e)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// called when a push notification is received.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var data = JSON.parse(e.data);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if(data.badge &gt; 0)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Ti.UI.iPhone.appBadge = data.badge;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if(data.message)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alert(data.message);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Background</a:t>
            </a:r>
            <a:r>
              <a:rPr lang="es-EC" cap="small" dirty="0"/>
              <a:t> </a:t>
            </a:r>
            <a:r>
              <a:rPr lang="es-EC" cap="small" dirty="0" err="1" smtClean="0"/>
              <a:t>Networking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New APIs to support iOS 7 "coalesced" (background) network </a:t>
            </a:r>
            <a:r>
              <a:rPr lang="en-US" dirty="0" smtClean="0"/>
              <a:t>activity</a:t>
            </a:r>
          </a:p>
          <a:p>
            <a:pPr>
              <a:defRPr/>
            </a:pPr>
            <a:r>
              <a:rPr lang="en-US" dirty="0" smtClean="0"/>
              <a:t>Download </a:t>
            </a:r>
            <a:r>
              <a:rPr lang="en-US" dirty="0"/>
              <a:t>large files using </a:t>
            </a:r>
            <a:r>
              <a:rPr lang="en-US" b="1" dirty="0" err="1" smtClean="0"/>
              <a:t>UrlSession</a:t>
            </a:r>
            <a:endParaRPr lang="en-US" b="1" dirty="0" smtClean="0"/>
          </a:p>
          <a:p>
            <a:pPr>
              <a:defRPr/>
            </a:pPr>
            <a:r>
              <a:rPr lang="en-US" dirty="0" smtClean="0"/>
              <a:t>Perform </a:t>
            </a:r>
            <a:r>
              <a:rPr lang="en-US" dirty="0"/>
              <a:t>actions when the app is awoken to perform background downloads by listening for </a:t>
            </a:r>
            <a:r>
              <a:rPr lang="en-US" dirty="0" smtClean="0"/>
              <a:t>the </a:t>
            </a:r>
            <a:r>
              <a:rPr lang="en-US" b="1" dirty="0" err="1" smtClean="0"/>
              <a:t>backgroundfetch</a:t>
            </a:r>
            <a:r>
              <a:rPr lang="en-US" dirty="0"/>
              <a:t> </a:t>
            </a:r>
            <a:r>
              <a:rPr lang="en-US" dirty="0" smtClean="0"/>
              <a:t>event</a:t>
            </a:r>
          </a:p>
          <a:p>
            <a:pPr>
              <a:defRPr/>
            </a:pPr>
            <a:r>
              <a:rPr lang="en-US" dirty="0" smtClean="0"/>
              <a:t>Requires </a:t>
            </a:r>
            <a:r>
              <a:rPr lang="en-US" dirty="0"/>
              <a:t>an add-on (though included) module, </a:t>
            </a:r>
            <a:r>
              <a:rPr lang="en-US" dirty="0" err="1" smtClean="0"/>
              <a:t>com.appcelerator.urlSession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See </a:t>
            </a:r>
            <a:r>
              <a:rPr lang="en-US" dirty="0"/>
              <a:t>the </a:t>
            </a:r>
            <a:r>
              <a:rPr lang="en-US" dirty="0">
                <a:hlinkClick r:id="rId2"/>
              </a:rPr>
              <a:t>iOS Background Services</a:t>
            </a:r>
            <a:r>
              <a:rPr lang="en-US" dirty="0"/>
              <a:t> guide for all the details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4021138" cy="2303463"/>
          </a:xfrm>
        </p:spPr>
        <p:txBody>
          <a:bodyPr/>
          <a:lstStyle/>
          <a:p>
            <a:pPr marL="457200" indent="-45720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Create a Settings Bundle</a:t>
            </a:r>
          </a:p>
          <a:p>
            <a:pPr marL="457200" indent="-45720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Access settings as properties with Ti.App.Properties</a:t>
            </a:r>
          </a:p>
          <a:p>
            <a:pPr marL="457200" indent="-45720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Do clean-build of your project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Implementing</a:t>
            </a:r>
            <a:r>
              <a:rPr lang="es-EC" cap="small" dirty="0"/>
              <a:t> </a:t>
            </a:r>
            <a:r>
              <a:rPr lang="es-EC" cap="small" dirty="0" err="1"/>
              <a:t>Application</a:t>
            </a:r>
            <a:r>
              <a:rPr lang="es-EC" cap="small" dirty="0"/>
              <a:t> </a:t>
            </a:r>
            <a:r>
              <a:rPr lang="es-EC" cap="small" dirty="0" err="1"/>
              <a:t>Preferences</a:t>
            </a:r>
            <a:endParaRPr lang="es-EC" cap="small" dirty="0"/>
          </a:p>
        </p:txBody>
      </p:sp>
      <p:pic>
        <p:nvPicPr>
          <p:cNvPr id="4" name="Content Placeholder 3" descr="Screen Shot 2014-07-17 at 10.31.14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61" r="-161167"/>
          <a:stretch/>
        </p:blipFill>
        <p:spPr>
          <a:xfrm>
            <a:off x="457200" y="1168400"/>
            <a:ext cx="4796996" cy="3519055"/>
          </a:xfrm>
        </p:spPr>
      </p:pic>
      <p:pic>
        <p:nvPicPr>
          <p:cNvPr id="5" name="Picture 4" descr="Screen Shot 2014-07-17 at 10.32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34" y="681182"/>
            <a:ext cx="2141682" cy="42833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Creating</a:t>
            </a:r>
            <a:r>
              <a:rPr lang="es-EC" cap="small" dirty="0"/>
              <a:t> </a:t>
            </a:r>
            <a:r>
              <a:rPr lang="es-EC" cap="small" dirty="0" err="1"/>
              <a:t>the</a:t>
            </a:r>
            <a:r>
              <a:rPr lang="es-EC" cap="small" dirty="0"/>
              <a:t> </a:t>
            </a:r>
            <a:r>
              <a:rPr lang="es-EC" cap="small" dirty="0" err="1"/>
              <a:t>Settings</a:t>
            </a:r>
            <a:r>
              <a:rPr lang="es-EC" cap="small" dirty="0"/>
              <a:t> </a:t>
            </a:r>
            <a:r>
              <a:rPr lang="es-EC" cap="small" dirty="0" err="1" smtClean="0"/>
              <a:t>Bundle</a:t>
            </a:r>
            <a:endParaRPr lang="es-EC" dirty="0"/>
          </a:p>
        </p:txBody>
      </p:sp>
      <p:sp>
        <p:nvSpPr>
          <p:cNvPr id="2252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Copy KitchenSink/platform/iphone to your project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In Finder, right-click Settings.bundle and choose </a:t>
            </a:r>
            <a:r>
              <a:rPr lang="es-EC" b="1">
                <a:latin typeface="Corbel" charset="0"/>
              </a:rPr>
              <a:t>Show Package Contents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Open Root.plist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Edit as necessary, then save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HANDLING IOS 6 AND 7 IN THE SAME APP</a:t>
            </a:r>
            <a:br>
              <a:rPr lang="en-US" dirty="0" smtClean="0"/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Version</a:t>
            </a:r>
            <a:r>
              <a:rPr lang="es-EC" cap="small" dirty="0"/>
              <a:t> </a:t>
            </a:r>
            <a:r>
              <a:rPr lang="es-EC" cap="small" dirty="0" err="1"/>
              <a:t>Detection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7331" name="Content Placeholder 2"/>
          <p:cNvSpPr txBox="1">
            <a:spLocks/>
          </p:cNvSpPr>
          <p:nvPr/>
        </p:nvSpPr>
        <p:spPr bwMode="auto">
          <a:xfrm>
            <a:off x="407988" y="885825"/>
            <a:ext cx="83280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if(OS_IOS &amp;&amp; parseInt(Ti.Platform.version, 10) &gt;= 7))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iOS 7 code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everything else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/>
              <a:t>Handling Window </a:t>
            </a:r>
            <a:r>
              <a:rPr lang="es-EC" b="0" cap="small" dirty="0" smtClean="0"/>
              <a:t>Top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8355" name="Content Placeholder 2"/>
          <p:cNvSpPr txBox="1">
            <a:spLocks/>
          </p:cNvSpPr>
          <p:nvPr/>
        </p:nvSpPr>
        <p:spPr bwMode="auto">
          <a:xfrm>
            <a:off x="407988" y="885825"/>
            <a:ext cx="83280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// in alloy.js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Alloy.Globals.winTop = (OS_IOS &amp;&amp; parseInt(Ti.Platform.version, 10) &gt;= 7) ? 20 : 0;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2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// then in app.tss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"Window[platform=ios]":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     top: Alloy.Globals.winTop,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400">
                <a:solidFill>
                  <a:schemeClr val="bg1"/>
                </a:solidFill>
                <a:latin typeface="Inconsolata" charset="0"/>
                <a:cs typeface="Inconsolata" charset="0"/>
              </a:rPr>
              <a:t>     ...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 err="1"/>
              <a:t>Handling</a:t>
            </a:r>
            <a:r>
              <a:rPr lang="es-EC" b="0" cap="small" dirty="0"/>
              <a:t> Status Bar Color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9379" name="Content Placeholder 2"/>
          <p:cNvSpPr txBox="1">
            <a:spLocks/>
          </p:cNvSpPr>
          <p:nvPr/>
        </p:nvSpPr>
        <p:spPr bwMode="auto">
          <a:xfrm>
            <a:off x="414338" y="992188"/>
            <a:ext cx="8326437" cy="581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in alloy.js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Ti.UI.backgroundColor = "#fff"; // sets bar color, text remains black</a:t>
            </a:r>
          </a:p>
        </p:txBody>
      </p:sp>
      <p:sp>
        <p:nvSpPr>
          <p:cNvPr id="229380" name="Content Placeholder 2"/>
          <p:cNvSpPr txBox="1">
            <a:spLocks/>
          </p:cNvSpPr>
          <p:nvPr/>
        </p:nvSpPr>
        <p:spPr bwMode="auto">
          <a:xfrm>
            <a:off x="414338" y="2809875"/>
            <a:ext cx="8326437" cy="21526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&lt;!-- App-wide: white status bar text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&lt;ios&gt;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	&lt;key&gt;UIStatusBarStyle&lt;/key&gt;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	     &lt;string&gt;UIStatusBarStyleLightContent&lt;/string&gt;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	&lt;key&gt;UIStatusBarHidden&lt;/key&gt;&lt;true/&gt;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&lt;/ios&gt; </a:t>
            </a:r>
            <a:endParaRPr lang="en-US" sz="11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29381" name="Content Placeholder 2"/>
          <p:cNvSpPr txBox="1">
            <a:spLocks/>
          </p:cNvSpPr>
          <p:nvPr/>
        </p:nvSpPr>
        <p:spPr bwMode="auto">
          <a:xfrm>
            <a:off x="414338" y="1703388"/>
            <a:ext cx="8326437" cy="9731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if you want a dark status bar, get white text with: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$.win.statusBarStyle = Titanium.UI.iPhone.StatusBar.LIGHT_CONTENT;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iOS 7 only // for an iOS 6 and 7 solution, try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$.win.statusBarStyle = Titanium.UI.iPhone.StatusBar.TRANSLUCENT_BLACK; </a:t>
            </a:r>
            <a:endParaRPr lang="en-US" sz="11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Explore iOS Platform </a:t>
            </a:r>
            <a:r>
              <a:rPr lang="en-US" dirty="0" smtClean="0"/>
              <a:t>Characteristics</a:t>
            </a:r>
          </a:p>
          <a:p>
            <a:pPr>
              <a:defRPr/>
            </a:pPr>
            <a:r>
              <a:rPr lang="en-US" dirty="0" smtClean="0"/>
              <a:t>Explore </a:t>
            </a:r>
            <a:r>
              <a:rPr lang="en-US" dirty="0"/>
              <a:t>Key UI and non-UI APIs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Sketch It</a:t>
            </a:r>
            <a:r>
              <a:rPr lang="es-EC" b="0" cap="small" dirty="0" smtClean="0"/>
              <a:t>!</a:t>
            </a:r>
            <a:endParaRPr lang="es-EC" b="0" dirty="0"/>
          </a:p>
        </p:txBody>
      </p:sp>
      <p:pic>
        <p:nvPicPr>
          <p:cNvPr id="32770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8100" y="1047294"/>
            <a:ext cx="3898900" cy="404971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23245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>Add settings to an iOS application</a:t>
            </a:r>
          </a:p>
          <a:p>
            <a:pPr marL="0" indent="0" algn="ctr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>Enable dynamic text that responds to changes made in the Settings app</a:t>
            </a:r>
          </a:p>
          <a:p>
            <a:pPr marL="0" indent="0">
              <a:buFontTx/>
              <a:buNone/>
            </a:pPr>
            <a:endParaRPr lang="en-US">
              <a:latin typeface="Corbel" charset="0"/>
            </a:endParaRPr>
          </a:p>
          <a:p>
            <a:pPr marL="0" indent="0">
              <a:buFontTx/>
              <a:buNone/>
            </a:pPr>
            <a:r>
              <a:rPr lang="en-US">
                <a:latin typeface="Corbel" charset="0"/>
                <a:hlinkClick r:id="rId2"/>
              </a:rPr>
              <a:t>wiki.appcelerator.org/display/td/07+-+iOS+Deep+Dive</a:t>
            </a:r>
            <a:endParaRPr lang="en-US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Android API Deep </a:t>
            </a:r>
            <a:r>
              <a:rPr lang="es-EC" cap="small" dirty="0" err="1"/>
              <a:t>Dive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2344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Identify the strength and weaknesses of the Android platform</a:t>
            </a:r>
          </a:p>
          <a:p>
            <a:r>
              <a:rPr lang="es-EC">
                <a:latin typeface="Corbel" charset="0"/>
              </a:rPr>
              <a:t>Explore Android components and vocabulary</a:t>
            </a:r>
          </a:p>
          <a:p>
            <a:r>
              <a:rPr lang="es-EC">
                <a:latin typeface="Corbel" charset="0"/>
              </a:rPr>
              <a:t>Configure Android apps using native configuration techniques</a:t>
            </a:r>
          </a:p>
          <a:p>
            <a:r>
              <a:rPr lang="es-EC">
                <a:latin typeface="Corbel" charset="0"/>
              </a:rPr>
              <a:t>Implement Android UI APIs</a:t>
            </a:r>
          </a:p>
          <a:p>
            <a:r>
              <a:rPr lang="es-EC">
                <a:latin typeface="Corbel" charset="0"/>
              </a:rPr>
              <a:t>Implement Android non-visual APIs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1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22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PLATFORM CHARACTERISTICS</a:t>
            </a:r>
            <a:r>
              <a:rPr lang="es-EC" dirty="0"/>
              <a:t/>
            </a:r>
            <a:br>
              <a:rPr lang="es-EC" dirty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Android </a:t>
            </a:r>
            <a:r>
              <a:rPr lang="es-EC" b="0" cap="small" dirty="0" err="1"/>
              <a:t>Platform</a:t>
            </a:r>
            <a:r>
              <a:rPr lang="es-EC" b="0" cap="small" dirty="0"/>
              <a:t> </a:t>
            </a:r>
            <a:r>
              <a:rPr lang="es-EC" b="0" cap="small" dirty="0" err="1" smtClean="0"/>
              <a:t>Strengths</a:t>
            </a:r>
            <a:endParaRPr lang="es-EC" b="0" dirty="0"/>
          </a:p>
        </p:txBody>
      </p:sp>
      <p:sp>
        <p:nvSpPr>
          <p:cNvPr id="2365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Open nature (hackable)</a:t>
            </a:r>
          </a:p>
          <a:p>
            <a:r>
              <a:rPr lang="en-US">
                <a:latin typeface="Corbel" charset="0"/>
              </a:rPr>
              <a:t>Variety of app distribution methods</a:t>
            </a:r>
          </a:p>
          <a:p>
            <a:r>
              <a:rPr lang="en-US">
                <a:latin typeface="Corbel" charset="0"/>
              </a:rPr>
              <a:t>Range of devices: low-cost to high-end</a:t>
            </a:r>
          </a:p>
          <a:p>
            <a:r>
              <a:rPr lang="en-US">
                <a:latin typeface="Corbel" charset="0"/>
              </a:rPr>
              <a:t>Java-based environment (common skill set)</a:t>
            </a:r>
          </a:p>
          <a:p>
            <a:r>
              <a:rPr lang="en-US">
                <a:latin typeface="Corbel" charset="0"/>
              </a:rPr>
              <a:t>Strongly integrated into the Google ecosystem (identity, Google Apps, data sharing)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Android </a:t>
            </a:r>
            <a:r>
              <a:rPr lang="es-EC" b="0" cap="small" dirty="0" err="1"/>
              <a:t>Platform</a:t>
            </a:r>
            <a:r>
              <a:rPr lang="es-EC" b="0" cap="small" dirty="0"/>
              <a:t> </a:t>
            </a:r>
            <a:r>
              <a:rPr lang="es-EC" b="0" cap="small" dirty="0" err="1" smtClean="0"/>
              <a:t>Weaknesses</a:t>
            </a:r>
            <a:endParaRPr lang="es-EC" b="0" dirty="0"/>
          </a:p>
        </p:txBody>
      </p:sp>
      <p:sp>
        <p:nvSpPr>
          <p:cNvPr id="23757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Slow OS upgrades on user devices</a:t>
            </a:r>
          </a:p>
          <a:p>
            <a:r>
              <a:rPr lang="en-US">
                <a:latin typeface="Corbel" charset="0"/>
              </a:rPr>
              <a:t>Carrier themes add a layer of complexity in UI design</a:t>
            </a:r>
          </a:p>
          <a:p>
            <a:r>
              <a:rPr lang="en-US">
                <a:latin typeface="Corbel" charset="0"/>
              </a:rPr>
              <a:t>Large distribution of device screen types, hardware capabilities, etc.</a:t>
            </a:r>
          </a:p>
          <a:p>
            <a:r>
              <a:rPr lang="en-US">
                <a:latin typeface="Corbel" charset="0"/>
              </a:rPr>
              <a:t>Open nature (hackable)</a:t>
            </a:r>
          </a:p>
          <a:p>
            <a:r>
              <a:rPr lang="en-US">
                <a:latin typeface="Corbel" charset="0"/>
              </a:rPr>
              <a:t>Less active app economy (fewer 99-cent purchases)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Many</a:t>
            </a:r>
            <a:r>
              <a:rPr lang="es-EC" cap="small" dirty="0"/>
              <a:t> </a:t>
            </a:r>
            <a:r>
              <a:rPr lang="es-EC" cap="small" dirty="0" err="1"/>
              <a:t>devices</a:t>
            </a:r>
            <a:r>
              <a:rPr lang="es-EC" cap="small" dirty="0"/>
              <a:t> &amp; </a:t>
            </a:r>
            <a:r>
              <a:rPr lang="es-EC" cap="small" dirty="0" err="1"/>
              <a:t>form</a:t>
            </a:r>
            <a:r>
              <a:rPr lang="es-EC" cap="small" dirty="0"/>
              <a:t> </a:t>
            </a:r>
            <a:r>
              <a:rPr lang="es-EC" cap="small" dirty="0" err="1"/>
              <a:t>factors</a:t>
            </a:r>
            <a:r>
              <a:rPr lang="es-EC" cap="small" dirty="0"/>
              <a:t/>
            </a:r>
            <a:br>
              <a:rPr lang="es-EC" cap="small" dirty="0"/>
            </a:br>
            <a:endParaRPr lang="es-EC" dirty="0"/>
          </a:p>
        </p:txBody>
      </p:sp>
      <p:sp>
        <p:nvSpPr>
          <p:cNvPr id="23859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>Phones, tablets, various operating system versions, vendor skins, carrier add-ons, forked versions</a:t>
            </a:r>
          </a:p>
          <a:p>
            <a:pPr marL="0" indent="0" algn="ctr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>Need to test as widely as possible ... on device</a:t>
            </a:r>
          </a:p>
          <a:p>
            <a:pPr marL="0" indent="0" algn="ctr">
              <a:buFontTx/>
              <a:buNone/>
            </a:pP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7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1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ANDROID COMPONENTS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Android </a:t>
            </a:r>
            <a:r>
              <a:rPr lang="es-EC" b="0" cap="small" dirty="0" err="1"/>
              <a:t>Application</a:t>
            </a:r>
            <a:r>
              <a:rPr lang="es-EC" b="0" cap="small" dirty="0"/>
              <a:t> Key </a:t>
            </a:r>
            <a:r>
              <a:rPr lang="es-EC" b="0" cap="small" dirty="0" err="1" smtClean="0"/>
              <a:t>Components</a:t>
            </a:r>
            <a:endParaRPr lang="es-EC" b="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Activities</a:t>
            </a:r>
          </a:p>
          <a:p>
            <a:pPr>
              <a:defRPr/>
            </a:pPr>
            <a:r>
              <a:rPr lang="en-US" dirty="0"/>
              <a:t>Services</a:t>
            </a:r>
          </a:p>
          <a:p>
            <a:pPr>
              <a:defRPr/>
            </a:pPr>
            <a:r>
              <a:rPr lang="en-US" dirty="0"/>
              <a:t>Broadcast Receivers</a:t>
            </a:r>
          </a:p>
          <a:p>
            <a:pPr>
              <a:defRPr/>
            </a:pPr>
            <a:r>
              <a:rPr lang="en-US" dirty="0"/>
              <a:t>Intents</a:t>
            </a:r>
          </a:p>
          <a:p>
            <a:pPr>
              <a:defRPr/>
            </a:pPr>
            <a:r>
              <a:rPr lang="en-US" dirty="0"/>
              <a:t>Pending Intents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r>
              <a:rPr lang="en-US" dirty="0" smtClean="0"/>
              <a:t>It </a:t>
            </a:r>
            <a:r>
              <a:rPr lang="en-US" dirty="0"/>
              <a:t>is necessary to understand and implement these in Ti to provide a truly native experience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http://developer.android.com/guide/topics/fundamentals.html</a:t>
            </a:r>
            <a:endParaRPr lang="en-US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Remember</a:t>
            </a:r>
            <a:r>
              <a:rPr lang="es-EC" cap="small" dirty="0"/>
              <a:t> </a:t>
            </a:r>
            <a:r>
              <a:rPr lang="es-EC" cap="small" dirty="0" err="1"/>
              <a:t>your</a:t>
            </a:r>
            <a:r>
              <a:rPr lang="es-EC" cap="small" dirty="0"/>
              <a:t> </a:t>
            </a:r>
            <a:r>
              <a:rPr lang="es-EC" cap="small" dirty="0" smtClean="0"/>
              <a:t>MVP</a:t>
            </a:r>
            <a:endParaRPr lang="es-EC" dirty="0"/>
          </a:p>
        </p:txBody>
      </p:sp>
      <p:sp>
        <p:nvSpPr>
          <p:cNvPr id="3379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Minimum Viable Product = just the required features</a:t>
            </a:r>
          </a:p>
          <a:p>
            <a:r>
              <a:rPr lang="en-US">
                <a:latin typeface="Corbel" charset="0"/>
              </a:rPr>
              <a:t>More is not better</a:t>
            </a:r>
          </a:p>
          <a:p>
            <a:r>
              <a:rPr lang="en-US">
                <a:latin typeface="Corbel" charset="0"/>
              </a:rPr>
              <a:t>Watch out for feature creep</a:t>
            </a:r>
          </a:p>
          <a:p>
            <a:r>
              <a:rPr lang="en-US">
                <a:latin typeface="Corbel" charset="0"/>
              </a:rPr>
              <a:t>Target your primary audience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Activity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i="1" dirty="0"/>
              <a:t>'An activity is a single, focused thing that the user can do. Almost all activities interact with the user, so the Activity class takes care of creating a window for you in which you can place your UI'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2"/>
              </a:rPr>
              <a:t>http://developer.android.com/reference/android/app/Activity.html</a:t>
            </a:r>
            <a:endParaRPr lang="en-US" sz="1800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Service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i="1" dirty="0"/>
              <a:t>'A Service is an application component representing either an application's desire to perform a longer-running operation while not interacting with the user or to supply functionality for other applications to use.'</a:t>
            </a:r>
          </a:p>
          <a:p>
            <a:pPr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http://developer.android.com/reference/android/app/Service.html</a:t>
            </a:r>
            <a:endParaRPr lang="en-US" sz="2000" dirty="0"/>
          </a:p>
          <a:p>
            <a:pPr marL="0" indent="0">
              <a:buFontTx/>
              <a:buNone/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Broadcast</a:t>
            </a:r>
            <a:r>
              <a:rPr lang="es-EC" b="0" cap="small" dirty="0"/>
              <a:t> </a:t>
            </a:r>
            <a:r>
              <a:rPr lang="es-EC" b="0" cap="small" dirty="0" smtClean="0"/>
              <a:t>Receiver</a:t>
            </a:r>
            <a:endParaRPr lang="es-EC" b="0" dirty="0"/>
          </a:p>
        </p:txBody>
      </p:sp>
      <p:sp>
        <p:nvSpPr>
          <p:cNvPr id="2437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i="1">
                <a:latin typeface="Corbel" charset="0"/>
              </a:rPr>
              <a:t>'A broadcast receiver is a component that responds to system-wide broadcast announcements'</a:t>
            </a:r>
          </a:p>
          <a:p>
            <a:pPr marL="0" indent="0">
              <a:buFontTx/>
              <a:buNone/>
            </a:pPr>
            <a:endParaRPr lang="en-US">
              <a:latin typeface="Corbel" charset="0"/>
            </a:endParaRPr>
          </a:p>
          <a:p>
            <a:pPr marL="0" indent="0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/>
            </a:r>
            <a:br>
              <a:rPr lang="en-US">
                <a:latin typeface="Corbel" charset="0"/>
              </a:rPr>
            </a:br>
            <a:r>
              <a:rPr lang="en-US" sz="1600">
                <a:latin typeface="Corbel" charset="0"/>
                <a:hlinkClick r:id="rId2"/>
              </a:rPr>
              <a:t>http://developer.android.com/reference/android/content/BroadcastReceiver.html</a:t>
            </a:r>
            <a:endParaRPr lang="en-US" sz="1600">
              <a:latin typeface="Corbel" charset="0"/>
            </a:endParaRPr>
          </a:p>
          <a:p>
            <a:pPr marL="0" indent="0">
              <a:buFontTx/>
              <a:buNone/>
            </a:pP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Intent</a:t>
            </a:r>
            <a:endParaRPr lang="es-EC" dirty="0"/>
          </a:p>
        </p:txBody>
      </p:sp>
      <p:sp>
        <p:nvSpPr>
          <p:cNvPr id="24473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i="1">
                <a:latin typeface="Corbel" charset="0"/>
              </a:rPr>
              <a:t>'Three of the core components of an application - activities, services, and broadcast receivers - are activated through messages, called intents.'</a:t>
            </a:r>
          </a:p>
          <a:p>
            <a:pPr marL="0" indent="0">
              <a:buFontTx/>
              <a:buNone/>
            </a:pPr>
            <a:endParaRPr lang="en-US">
              <a:latin typeface="Corbel" charset="0"/>
            </a:endParaRPr>
          </a:p>
          <a:p>
            <a:pPr marL="0" indent="0" algn="ctr">
              <a:buFontTx/>
              <a:buNone/>
            </a:pPr>
            <a:r>
              <a:rPr lang="en-US">
                <a:latin typeface="Corbel" charset="0"/>
              </a:rPr>
              <a:t/>
            </a:r>
            <a:br>
              <a:rPr lang="en-US">
                <a:latin typeface="Corbel" charset="0"/>
              </a:rPr>
            </a:br>
            <a:r>
              <a:rPr lang="en-US" sz="2000">
                <a:latin typeface="Corbel" charset="0"/>
                <a:hlinkClick r:id="rId2"/>
              </a:rPr>
              <a:t>http://developer.android.com/guide/topics/intents/intents-filters.html</a:t>
            </a:r>
            <a:endParaRPr lang="en-US" sz="2000">
              <a:latin typeface="Corbel" charset="0"/>
            </a:endParaRPr>
          </a:p>
          <a:p>
            <a:pPr marL="0" indent="0">
              <a:buFontTx/>
              <a:buNone/>
            </a:pP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Pending</a:t>
            </a:r>
            <a:r>
              <a:rPr lang="es-EC" cap="small" dirty="0"/>
              <a:t> </a:t>
            </a:r>
            <a:r>
              <a:rPr lang="es-EC" cap="small" dirty="0" err="1" smtClean="0"/>
              <a:t>Intent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i="1" dirty="0"/>
              <a:t>A Pending Intent is an intent you give to another application to perform on your app's behalf at a future time.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http://developer.android.com/reference/android/app/PendingIntent.html</a:t>
            </a:r>
            <a:endParaRPr lang="en-US" sz="2000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All of these work in </a:t>
            </a:r>
            <a:r>
              <a:rPr lang="en-US" cap="small" dirty="0" smtClean="0"/>
              <a:t>Titanium</a:t>
            </a:r>
            <a:endParaRPr lang="es-EC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1154113"/>
            <a:ext cx="5861050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ANDROID CONFIGURATION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smtClean="0"/>
              <a:t>AndroidManifest.xml</a:t>
            </a:r>
            <a:endParaRPr lang="es-EC" b="0" dirty="0"/>
          </a:p>
        </p:txBody>
      </p:sp>
      <p:sp>
        <p:nvSpPr>
          <p:cNvPr id="24883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Native configurations done in AndroidManifest.xml</a:t>
            </a:r>
          </a:p>
          <a:p>
            <a:r>
              <a:rPr lang="es-EC">
                <a:latin typeface="Corbel" charset="0"/>
              </a:rPr>
              <a:t>Most of those properties can be set in the tiapp.xml</a:t>
            </a:r>
          </a:p>
          <a:p>
            <a:r>
              <a:rPr lang="es-EC">
                <a:latin typeface="Corbel" charset="0"/>
              </a:rPr>
              <a:t>Or, use a custom AndroidManifest.xml</a:t>
            </a:r>
          </a:p>
          <a:p>
            <a:r>
              <a:rPr lang="es-EC">
                <a:latin typeface="Corbel" charset="0"/>
              </a:rPr>
              <a:t>Examples: app permissions, orientation handling, version number customization, native themes, tooling, etc.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627188"/>
            <a:ext cx="4195762" cy="2505075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s-EC" dirty="0" err="1"/>
              <a:t>Build</a:t>
            </a:r>
            <a:r>
              <a:rPr lang="es-EC" dirty="0"/>
              <a:t> once to </a:t>
            </a:r>
            <a:r>
              <a:rPr lang="es-EC" dirty="0" err="1"/>
              <a:t>generate</a:t>
            </a:r>
            <a:r>
              <a:rPr lang="es-EC" dirty="0"/>
              <a:t> stock </a:t>
            </a:r>
            <a:r>
              <a:rPr lang="es-EC" dirty="0" err="1" smtClean="0"/>
              <a:t>build</a:t>
            </a:r>
            <a:r>
              <a:rPr lang="es-EC" dirty="0" smtClean="0"/>
              <a:t>/</a:t>
            </a:r>
            <a:r>
              <a:rPr lang="es-EC" dirty="0" err="1" smtClean="0"/>
              <a:t>android</a:t>
            </a:r>
            <a:r>
              <a:rPr lang="es-EC" dirty="0" smtClean="0"/>
              <a:t>/AndroidManifest.xml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s-EC" dirty="0" err="1" smtClean="0"/>
              <a:t>Copy</a:t>
            </a:r>
            <a:r>
              <a:rPr lang="es-EC" dirty="0" smtClean="0"/>
              <a:t> </a:t>
            </a:r>
            <a:r>
              <a:rPr lang="es-EC" dirty="0" err="1"/>
              <a:t>pertinent</a:t>
            </a:r>
            <a:r>
              <a:rPr lang="es-EC" dirty="0"/>
              <a:t> </a:t>
            </a:r>
            <a:r>
              <a:rPr lang="es-EC" dirty="0" err="1"/>
              <a:t>tags</a:t>
            </a:r>
            <a:r>
              <a:rPr lang="es-EC" dirty="0"/>
              <a:t> </a:t>
            </a:r>
            <a:r>
              <a:rPr lang="es-EC" dirty="0" err="1"/>
              <a:t>from</a:t>
            </a:r>
            <a:r>
              <a:rPr lang="es-EC" dirty="0"/>
              <a:t> </a:t>
            </a:r>
            <a:r>
              <a:rPr lang="es-EC" dirty="0" err="1"/>
              <a:t>generated</a:t>
            </a:r>
            <a:r>
              <a:rPr lang="es-EC" dirty="0"/>
              <a:t> file (</a:t>
            </a:r>
            <a:r>
              <a:rPr lang="es-EC" dirty="0" err="1"/>
              <a:t>e.g</a:t>
            </a:r>
            <a:r>
              <a:rPr lang="es-EC" dirty="0"/>
              <a:t>. </a:t>
            </a:r>
            <a:r>
              <a:rPr lang="es-EC" dirty="0" err="1"/>
              <a:t>all</a:t>
            </a:r>
            <a:r>
              <a:rPr lang="es-EC" dirty="0"/>
              <a:t> of </a:t>
            </a:r>
            <a:r>
              <a:rPr lang="es-EC" dirty="0" err="1"/>
              <a:t>the</a:t>
            </a:r>
            <a:r>
              <a:rPr lang="es-EC" dirty="0"/>
              <a:t> </a:t>
            </a:r>
            <a:r>
              <a:rPr lang="es-EC" b="1" dirty="0"/>
              <a:t>&lt;</a:t>
            </a:r>
            <a:r>
              <a:rPr lang="es-EC" b="1" dirty="0" err="1"/>
              <a:t>application</a:t>
            </a:r>
            <a:r>
              <a:rPr lang="es-EC" b="1" dirty="0"/>
              <a:t>&gt;</a:t>
            </a:r>
            <a:r>
              <a:rPr lang="es-EC" dirty="0"/>
              <a:t> block</a:t>
            </a:r>
            <a:r>
              <a:rPr lang="es-EC" dirty="0" smtClean="0"/>
              <a:t>)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s-EC" dirty="0" smtClean="0"/>
              <a:t>In </a:t>
            </a:r>
            <a:r>
              <a:rPr lang="es-EC" dirty="0"/>
              <a:t>tiapp.xml, </a:t>
            </a:r>
            <a:r>
              <a:rPr lang="es-EC" dirty="0" err="1"/>
              <a:t>edit</a:t>
            </a:r>
            <a:r>
              <a:rPr lang="es-EC" dirty="0"/>
              <a:t> </a:t>
            </a:r>
            <a:r>
              <a:rPr lang="es-EC" b="1" dirty="0"/>
              <a:t>&lt;</a:t>
            </a:r>
            <a:r>
              <a:rPr lang="es-EC" b="1" dirty="0" err="1"/>
              <a:t>android</a:t>
            </a:r>
            <a:r>
              <a:rPr lang="es-EC" b="1" dirty="0"/>
              <a:t> .../&gt;</a:t>
            </a:r>
            <a:r>
              <a:rPr lang="es-EC" dirty="0"/>
              <a:t> to be block </a:t>
            </a:r>
            <a:r>
              <a:rPr lang="es-EC" dirty="0" err="1"/>
              <a:t>rather</a:t>
            </a:r>
            <a:r>
              <a:rPr lang="es-EC" dirty="0"/>
              <a:t> </a:t>
            </a:r>
            <a:r>
              <a:rPr lang="es-EC" dirty="0" err="1"/>
              <a:t>than</a:t>
            </a:r>
            <a:r>
              <a:rPr lang="es-EC" dirty="0"/>
              <a:t> </a:t>
            </a:r>
            <a:r>
              <a:rPr lang="es-EC" dirty="0" err="1"/>
              <a:t>closed</a:t>
            </a:r>
            <a:r>
              <a:rPr lang="es-EC" dirty="0"/>
              <a:t> </a:t>
            </a:r>
            <a:r>
              <a:rPr lang="es-EC" dirty="0" err="1" smtClean="0"/>
              <a:t>tag</a:t>
            </a:r>
            <a:endParaRPr lang="es-EC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es-EC" dirty="0" err="1" smtClean="0"/>
              <a:t>Add</a:t>
            </a:r>
            <a:r>
              <a:rPr lang="es-EC" dirty="0"/>
              <a:t> </a:t>
            </a:r>
            <a:r>
              <a:rPr lang="es-EC" b="1" dirty="0"/>
              <a:t>&lt;</a:t>
            </a:r>
            <a:r>
              <a:rPr lang="es-EC" b="1" dirty="0" err="1"/>
              <a:t>manifest</a:t>
            </a:r>
            <a:r>
              <a:rPr lang="es-EC" b="1" dirty="0"/>
              <a:t>&gt;&lt;/</a:t>
            </a:r>
            <a:r>
              <a:rPr lang="es-EC" b="1" dirty="0" err="1"/>
              <a:t>manifest</a:t>
            </a:r>
            <a:r>
              <a:rPr lang="es-EC" b="1" dirty="0"/>
              <a:t>&gt;</a:t>
            </a:r>
            <a:r>
              <a:rPr lang="es-EC" dirty="0"/>
              <a:t> </a:t>
            </a:r>
            <a:r>
              <a:rPr lang="es-EC" dirty="0" err="1" smtClean="0"/>
              <a:t>tags</a:t>
            </a:r>
            <a:endParaRPr lang="es-EC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es-EC" dirty="0" smtClean="0"/>
              <a:t>Paste </a:t>
            </a:r>
            <a:r>
              <a:rPr lang="es-EC" dirty="0"/>
              <a:t>in </a:t>
            </a:r>
            <a:r>
              <a:rPr lang="es-EC" dirty="0" err="1"/>
              <a:t>generated</a:t>
            </a:r>
            <a:r>
              <a:rPr lang="es-EC" dirty="0"/>
              <a:t> </a:t>
            </a:r>
            <a:r>
              <a:rPr lang="es-EC" dirty="0" err="1"/>
              <a:t>code</a:t>
            </a:r>
            <a:r>
              <a:rPr lang="es-EC" dirty="0"/>
              <a:t>, </a:t>
            </a:r>
            <a:r>
              <a:rPr lang="es-EC" dirty="0" err="1"/>
              <a:t>edit</a:t>
            </a:r>
            <a:r>
              <a:rPr lang="es-EC" dirty="0"/>
              <a:t> as </a:t>
            </a:r>
            <a:r>
              <a:rPr lang="es-EC" dirty="0" err="1"/>
              <a:t>needed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Configuration</a:t>
            </a:r>
            <a:r>
              <a:rPr lang="es-EC" b="0" cap="small" dirty="0"/>
              <a:t> in Tiapp.xml</a:t>
            </a:r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3" y="2168525"/>
            <a:ext cx="4040187" cy="944563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Custom</a:t>
            </a:r>
            <a:r>
              <a:rPr lang="es-EC" b="0" cap="small" dirty="0"/>
              <a:t> Android </a:t>
            </a:r>
            <a:r>
              <a:rPr lang="es-EC" b="0" cap="small" dirty="0" err="1" smtClean="0"/>
              <a:t>Manifest</a:t>
            </a:r>
            <a:endParaRPr lang="es-EC" b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3" y="1154113"/>
            <a:ext cx="487997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BRANDING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5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0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ANDROID UI APIS</a:t>
            </a:r>
            <a:r>
              <a:rPr lang="es-EC" dirty="0"/>
              <a:t/>
            </a:r>
            <a:br>
              <a:rPr lang="es-EC" dirty="0"/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/>
              <a:t>Windows and </a:t>
            </a:r>
            <a:r>
              <a:rPr lang="es-EC" b="0" cap="small" dirty="0" err="1"/>
              <a:t>Activities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2931" name="Content Placeholder 2"/>
          <p:cNvSpPr txBox="1">
            <a:spLocks/>
          </p:cNvSpPr>
          <p:nvPr/>
        </p:nvSpPr>
        <p:spPr bwMode="auto">
          <a:xfrm>
            <a:off x="1030288" y="2540000"/>
            <a:ext cx="6550025" cy="17510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$.win.open({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activityEnterAnimation: Ti.Android.R.anim.slide_in_left,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activityExitAnimation: Ti.Android.R.anim.slide_out_right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52932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Starting with Ti3.2, a Window == Activity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Menus, title bars, and more are associated with the activity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Enter &amp; exit animations on activities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Older SDKs distinguished between heavyweight (activities) and lightweight (full-screen views) windows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In a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TabGroup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, the activity is associated with the </a:t>
            </a:r>
            <a:r>
              <a:rPr lang="en-US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TabGroup</a:t>
            </a:r>
            <a:r>
              <a:rPr lang="en-US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not the windows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560513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Menu of options displayed when "hardware" button is pressed</a:t>
            </a:r>
          </a:p>
          <a:p>
            <a:r>
              <a:rPr lang="en-US">
                <a:latin typeface="Corbel" charset="0"/>
              </a:rPr>
              <a:t>Associated with activity (heavyweight window)</a:t>
            </a:r>
          </a:p>
          <a:p>
            <a:r>
              <a:rPr lang="en-US">
                <a:latin typeface="Corbel" charset="0"/>
              </a:rPr>
              <a:t>Pre-ICS: shown at bottom of screen as slide up tray</a:t>
            </a:r>
          </a:p>
          <a:p>
            <a:r>
              <a:rPr lang="en-US">
                <a:latin typeface="Corbel" charset="0"/>
              </a:rPr>
              <a:t>ICS: either in Action Bar or in bottom bar as ellipsis button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Hardware </a:t>
            </a:r>
            <a:r>
              <a:rPr lang="es-EC" b="0" cap="small" dirty="0" err="1"/>
              <a:t>Menu</a:t>
            </a:r>
            <a:endParaRPr lang="es-EC" b="0" cap="small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8" y="1631950"/>
            <a:ext cx="1665287" cy="296227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1950"/>
            <a:ext cx="1666875" cy="2962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Menu</a:t>
            </a:r>
            <a:r>
              <a:rPr lang="es-EC" cap="small" dirty="0"/>
              <a:t> </a:t>
            </a: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4980" name="Content Placeholder 2"/>
          <p:cNvSpPr txBox="1">
            <a:spLocks/>
          </p:cNvSpPr>
          <p:nvPr/>
        </p:nvSpPr>
        <p:spPr bwMode="auto">
          <a:xfrm>
            <a:off x="1508271" y="1882053"/>
            <a:ext cx="5638366" cy="191625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&lt;Menu&gt;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&lt;MenuItem title="Compose" icon="/images/compose_icon.png"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showAsAction="Ti.Android.SHOW_AS_ACTION_IF_ROOM 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onClick="doSomething"/&gt;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&lt;/Menu&gt; ; 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Menu</a:t>
            </a:r>
            <a:r>
              <a:rPr lang="es-EC" cap="small" dirty="0"/>
              <a:t>, </a:t>
            </a:r>
            <a:r>
              <a:rPr lang="es-EC" cap="small" dirty="0" err="1"/>
              <a:t>Continued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6003" name="Content Placeholder 2"/>
          <p:cNvSpPr txBox="1">
            <a:spLocks/>
          </p:cNvSpPr>
          <p:nvPr/>
        </p:nvSpPr>
        <p:spPr bwMode="auto">
          <a:xfrm>
            <a:off x="407988" y="885825"/>
            <a:ext cx="83280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 xmlns:android="http://schemas.android.com/apk/res/android"&gt;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&lt;!-- target SDK 14+ (Android 4.0) to get ActionBar style menus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			default if you omit uses-sdk is to target highest installed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&lt;uses-sdk android:minSdkVersion="10" android:targetSdkVersion="14"/&gt;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&lt;!-- other manifest entries including &lt;application&gt; tag--&gt;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 </a:t>
            </a:r>
          </a:p>
        </p:txBody>
      </p:sp>
      <p:sp>
        <p:nvSpPr>
          <p:cNvPr id="256004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To get the ActionBar style menu, you just need to build with a current SDK, which is the </a:t>
            </a:r>
            <a:r>
              <a:rPr lang="en-US" sz="1000">
                <a:solidFill>
                  <a:srgbClr val="2D2D2B"/>
                </a:solidFill>
                <a:latin typeface="Open Sans" charset="0"/>
                <a:cs typeface="Open Sans" charset="0"/>
              </a:rPr>
              <a:t>default</a:t>
            </a:r>
            <a:endParaRPr lang="en-US" sz="1000">
              <a:solidFill>
                <a:srgbClr val="EFEEED"/>
              </a:solidFill>
              <a:latin typeface="Open Sans" charset="0"/>
              <a:cs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Menus</a:t>
            </a:r>
            <a:r>
              <a:rPr lang="es-EC" cap="small" dirty="0"/>
              <a:t> in </a:t>
            </a:r>
            <a:r>
              <a:rPr lang="es-EC" cap="small" dirty="0" err="1"/>
              <a:t>TabGroups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7027" name="Content Placeholder 2"/>
          <p:cNvSpPr txBox="1">
            <a:spLocks/>
          </p:cNvSpPr>
          <p:nvPr/>
        </p:nvSpPr>
        <p:spPr bwMode="auto">
          <a:xfrm>
            <a:off x="1589089" y="2513013"/>
            <a:ext cx="5395912" cy="24145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&lt;Alloy&gt;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&lt;TabGroup id='tabGroup'&gt;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&lt;Require src="Fugitives" id="fugitivesTab"/&gt;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&lt;Require src="Captured" id="capturedTab"/&gt;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&lt;Menu&gt;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   &lt;MenuItem title="Add" onClick="addNewFugitive"/&gt;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&lt;/Menu&gt;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&lt;/TabGroup&gt;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&lt;/Alloy&gt; </a:t>
            </a:r>
            <a:endParaRPr lang="en-US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57028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TabGroups are the activity (not the windows)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So menu code goes inside the tab group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One menu for whole app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Call </a:t>
            </a:r>
            <a:r>
              <a:rPr lang="es-EC" sz="1400" b="1">
                <a:solidFill>
                  <a:schemeClr val="bg1"/>
                </a:solidFill>
                <a:latin typeface="Inconsolata" charset="0"/>
                <a:cs typeface="Inconsolata" charset="0"/>
              </a:rPr>
              <a:t>Ti.Android.invalidateOptionsMenu()</a:t>
            </a: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 within Window to re-create a menu (i.e. have separate menus for each window)</a:t>
            </a: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/>
              <a:t>Installing to the SD card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8051" name="Content Placeholder 2"/>
          <p:cNvSpPr txBox="1">
            <a:spLocks/>
          </p:cNvSpPr>
          <p:nvPr/>
        </p:nvSpPr>
        <p:spPr bwMode="auto">
          <a:xfrm>
            <a:off x="407988" y="2513013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 xmlns:android="http://schemas.android.com/apk/res/android"&gt;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&lt;manifest android:installLocation="preferExternal"&gt;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&lt;uses-sdk android:minSdkVersion="10" 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58052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Must build with SDK tools 8 or higher (default is to use highest installed)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Set minSdkVersion to 10 or higher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Options are preferExternal, preferInternal, or auto (default)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Avoid stretched splash screens</a:t>
            </a:r>
          </a:p>
          <a:p>
            <a:r>
              <a:rPr lang="en-US">
                <a:latin typeface="Corbel" charset="0"/>
              </a:rPr>
              <a:t>Define stretchable areas of your graphic</a:t>
            </a:r>
          </a:p>
          <a:p>
            <a:r>
              <a:rPr lang="en-US">
                <a:latin typeface="Corbel" charset="0"/>
              </a:rPr>
              <a:t>Enable through Android theme modification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NinePatch</a:t>
            </a:r>
            <a:r>
              <a:rPr lang="es-EC" cap="small" dirty="0"/>
              <a:t> </a:t>
            </a:r>
            <a:r>
              <a:rPr lang="es-EC" cap="small" dirty="0" err="1"/>
              <a:t>images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3" y="1631950"/>
            <a:ext cx="3662362" cy="29622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/>
              <a:t>Using a </a:t>
            </a:r>
            <a:r>
              <a:rPr lang="en-US" cap="small" dirty="0" err="1"/>
              <a:t>NinePatch</a:t>
            </a:r>
            <a:r>
              <a:rPr lang="en-US" cap="small" dirty="0"/>
              <a:t> for the Splash Screen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0099" name="Content Placeholder 2"/>
          <p:cNvSpPr txBox="1">
            <a:spLocks/>
          </p:cNvSpPr>
          <p:nvPr/>
        </p:nvSpPr>
        <p:spPr bwMode="auto">
          <a:xfrm>
            <a:off x="712789" y="2195513"/>
            <a:ext cx="7797800" cy="24653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&lt;?xml version="1.0" encoding="utf-8"?&gt;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&lt;resources&gt;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&lt;style name="Theme.Titanium" parent="android:Theme"&gt;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&lt;item name="android:windowBackground"&gt;@drawable/splash&lt;/item&gt;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&lt;item name="android:windowNoTitle"&gt;true&lt;/item&gt;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&lt;/style&gt;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&lt;/resources&gt; </a:t>
            </a:r>
            <a:endParaRPr lang="en-US" sz="18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60100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Corbel" charset="0"/>
              <a:buAutoNum type="arabicPeriod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Create a NinePatch image using draw9patch utility</a:t>
            </a:r>
          </a:p>
          <a:p>
            <a:pPr eaLnBrk="1" hangingPunct="1">
              <a:spcBef>
                <a:spcPct val="20000"/>
              </a:spcBef>
              <a:buSzPct val="75000"/>
              <a:buFont typeface="Corbel" charset="0"/>
              <a:buAutoNum type="arabicPeriod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Copy to platform/android/res/drawable[-xdpi]</a:t>
            </a:r>
          </a:p>
          <a:p>
            <a:pPr eaLnBrk="1" hangingPunct="1">
              <a:spcBef>
                <a:spcPct val="20000"/>
              </a:spcBef>
              <a:buSzPct val="75000"/>
              <a:buFont typeface="Corbel" charset="0"/>
              <a:buAutoNum type="arabicPeriod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Rename it to splash.9.png</a:t>
            </a:r>
          </a:p>
          <a:p>
            <a:pPr eaLnBrk="1" hangingPunct="1">
              <a:spcBef>
                <a:spcPct val="20000"/>
              </a:spcBef>
              <a:buSzPct val="75000"/>
              <a:buFont typeface="Corbel" charset="0"/>
              <a:buAutoNum type="arabicPeriod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Create a theme.xml file, put it in platform/android/res/values</a:t>
            </a: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Android </a:t>
            </a:r>
            <a:r>
              <a:rPr lang="es-EC" b="0" cap="small" dirty="0" err="1" smtClean="0"/>
              <a:t>Labels</a:t>
            </a:r>
            <a:endParaRPr lang="es-EC" b="0" dirty="0"/>
          </a:p>
        </p:txBody>
      </p:sp>
      <p:sp>
        <p:nvSpPr>
          <p:cNvPr id="26112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Use Label.html to apply formatting like you would use AttributedStrings on iOS</a:t>
            </a:r>
          </a:p>
          <a:p>
            <a:r>
              <a:rPr lang="en-US">
                <a:latin typeface="Corbel" charset="0"/>
              </a:rPr>
              <a:t>Use Label.autoLink to "linkify" URLs, phone numbers, address, etc.</a:t>
            </a:r>
          </a:p>
          <a:p>
            <a:r>
              <a:rPr lang="en-US">
                <a:latin typeface="Corbel" charset="0"/>
              </a:rPr>
              <a:t>autoLink also works on TextAreas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Brand </a:t>
            </a:r>
            <a:r>
              <a:rPr lang="es-EC" b="0" cap="small" dirty="0" err="1"/>
              <a:t>Documents</a:t>
            </a:r>
            <a:endParaRPr lang="es-EC" b="0" cap="small" dirty="0"/>
          </a:p>
        </p:txBody>
      </p:sp>
      <p:sp>
        <p:nvSpPr>
          <p:cNvPr id="358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 sz="2400">
                <a:latin typeface="Corbel" charset="0"/>
              </a:rPr>
              <a:t>Understanding Your Consumer</a:t>
            </a:r>
          </a:p>
          <a:p>
            <a:r>
              <a:rPr lang="en-US" sz="2400">
                <a:latin typeface="Corbel" charset="0"/>
              </a:rPr>
              <a:t>Develop a Single Page Brand</a:t>
            </a:r>
          </a:p>
          <a:p>
            <a:r>
              <a:rPr lang="en-US" sz="2400">
                <a:latin typeface="Corbel" charset="0"/>
              </a:rPr>
              <a:t>Know the Emotion, Style &amp; Location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235450" y="2474913"/>
            <a:ext cx="4532313" cy="2446337"/>
          </a:xfrm>
          <a:ln>
            <a:solidFill>
              <a:srgbClr val="A7122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FontTx/>
              <a:buNone/>
              <a:defRPr/>
            </a:pPr>
            <a:r>
              <a:rPr lang="es-EC" b="1" dirty="0"/>
              <a:t/>
            </a:r>
            <a:br>
              <a:rPr lang="es-EC" b="1" dirty="0"/>
            </a:br>
            <a:r>
              <a:rPr lang="es-EC" b="1" dirty="0" err="1"/>
              <a:t>var</a:t>
            </a:r>
            <a:r>
              <a:rPr lang="es-EC" dirty="0"/>
              <a:t> n = </a:t>
            </a:r>
            <a:r>
              <a:rPr lang="es-EC" dirty="0" err="1"/>
              <a:t>Ti.UI.createNotification</a:t>
            </a:r>
            <a:r>
              <a:rPr lang="es-EC" dirty="0"/>
              <a:t>({</a:t>
            </a:r>
            <a:r>
              <a:rPr lang="es-EC" dirty="0" err="1"/>
              <a:t>message</a:t>
            </a:r>
            <a:r>
              <a:rPr lang="es-EC" dirty="0"/>
              <a:t>:"</a:t>
            </a:r>
            <a:r>
              <a:rPr lang="es-EC" dirty="0" err="1"/>
              <a:t>Howdy</a:t>
            </a:r>
            <a:r>
              <a:rPr lang="es-EC" dirty="0"/>
              <a:t> folks"});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n.duration</a:t>
            </a:r>
            <a:r>
              <a:rPr lang="es-EC" dirty="0" smtClean="0"/>
              <a:t> </a:t>
            </a:r>
            <a:r>
              <a:rPr lang="es-EC" dirty="0"/>
              <a:t>= </a:t>
            </a:r>
            <a:r>
              <a:rPr lang="es-EC" dirty="0" err="1"/>
              <a:t>Ti.UI.NOTIFICATION_DURATION_LONG</a:t>
            </a:r>
            <a:r>
              <a:rPr lang="es-EC" dirty="0"/>
              <a:t>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smtClean="0"/>
              <a:t>// </a:t>
            </a:r>
            <a:r>
              <a:rPr lang="es-EC" dirty="0" err="1"/>
              <a:t>or</a:t>
            </a:r>
            <a:r>
              <a:rPr lang="es-EC" dirty="0"/>
              <a:t> NOTIFICATION_DURATION_SHORT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/>
          </a:p>
          <a:p>
            <a:pPr marL="0" indent="0">
              <a:buFontTx/>
              <a:buNone/>
              <a:defRPr/>
            </a:pPr>
            <a:r>
              <a:rPr lang="es-EC" dirty="0" smtClean="0"/>
              <a:t>// </a:t>
            </a:r>
            <a:r>
              <a:rPr lang="es-EC" dirty="0" err="1"/>
              <a:t>Setup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X &amp; Y </a:t>
            </a:r>
            <a:r>
              <a:rPr lang="es-EC" dirty="0" err="1"/>
              <a:t>Offsets</a:t>
            </a:r>
            <a:r>
              <a:rPr lang="es-EC" dirty="0"/>
              <a:t>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n.offsetX</a:t>
            </a:r>
            <a:r>
              <a:rPr lang="es-EC" dirty="0" smtClean="0"/>
              <a:t> </a:t>
            </a:r>
            <a:r>
              <a:rPr lang="es-EC" dirty="0"/>
              <a:t>= 100;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n.offsetY</a:t>
            </a:r>
            <a:r>
              <a:rPr lang="es-EC" dirty="0" smtClean="0"/>
              <a:t> </a:t>
            </a:r>
            <a:r>
              <a:rPr lang="es-EC" dirty="0"/>
              <a:t>= 75; </a:t>
            </a: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/>
          </a:p>
          <a:p>
            <a:pPr marL="0" indent="0">
              <a:buFontTx/>
              <a:buNone/>
              <a:defRPr/>
            </a:pPr>
            <a:r>
              <a:rPr lang="es-EC" dirty="0" err="1" smtClean="0"/>
              <a:t>n.show</a:t>
            </a:r>
            <a:r>
              <a:rPr lang="es-EC" dirty="0"/>
              <a:t>(); 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Toast</a:t>
            </a:r>
            <a:r>
              <a:rPr lang="es-EC" cap="small" dirty="0"/>
              <a:t> </a:t>
            </a:r>
            <a:r>
              <a:rPr lang="es-EC" cap="small" dirty="0" err="1"/>
              <a:t>Notifications</a:t>
            </a:r>
            <a:endParaRPr lang="es-EC" cap="small" dirty="0"/>
          </a:p>
        </p:txBody>
      </p:sp>
      <p:sp>
        <p:nvSpPr>
          <p:cNvPr id="262147" name="Content Placeholder 5"/>
          <p:cNvSpPr txBox="1">
            <a:spLocks/>
          </p:cNvSpPr>
          <p:nvPr/>
        </p:nvSpPr>
        <p:spPr bwMode="auto">
          <a:xfrm>
            <a:off x="4249738" y="1035050"/>
            <a:ext cx="4652962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1620" tIns="40810" rIns="81620" bIns="40810"/>
          <a:lstStyle>
            <a:lvl1pPr marL="304800" indent="-3048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Simple text display over all activities</a:t>
            </a:r>
          </a:p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Can control positioning on screen</a:t>
            </a:r>
          </a:p>
          <a:p>
            <a:pPr eaLnBrk="1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</a:pPr>
            <a:r>
              <a:rPr lang="en-US" sz="1400">
                <a:solidFill>
                  <a:srgbClr val="2D2D2B"/>
                </a:solidFill>
                <a:cs typeface="Corbel" charset="0"/>
              </a:rPr>
              <a:t>Rendering will be different based on OS version and skin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552575"/>
            <a:ext cx="1779588" cy="29622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Hijacking</a:t>
            </a:r>
            <a:r>
              <a:rPr lang="es-EC" b="0" cap="small" dirty="0"/>
              <a:t> </a:t>
            </a:r>
            <a:r>
              <a:rPr lang="es-EC" b="0" cap="small" dirty="0" err="1"/>
              <a:t>the</a:t>
            </a:r>
            <a:r>
              <a:rPr lang="es-EC" b="0" cap="small" dirty="0"/>
              <a:t> Back </a:t>
            </a:r>
            <a:r>
              <a:rPr lang="es-EC" b="0" cap="small" dirty="0" err="1" smtClean="0"/>
              <a:t>Button</a:t>
            </a:r>
            <a:endParaRPr lang="es-EC" b="0" dirty="0"/>
          </a:p>
        </p:txBody>
      </p:sp>
      <p:sp>
        <p:nvSpPr>
          <p:cNvPr id="26317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Override default Back button behavior</a:t>
            </a:r>
          </a:p>
          <a:p>
            <a:r>
              <a:rPr lang="en-US">
                <a:latin typeface="Corbel" charset="0"/>
              </a:rPr>
              <a:t>Example: wizard interface where you want to go back a screen</a:t>
            </a:r>
          </a:p>
          <a:p>
            <a:r>
              <a:rPr lang="en-US">
                <a:latin typeface="Corbel" charset="0"/>
              </a:rPr>
              <a:t>Careful about user expectations</a:t>
            </a:r>
          </a:p>
          <a:p>
            <a:r>
              <a:rPr lang="en-US">
                <a:latin typeface="Corbel" charset="0"/>
              </a:rPr>
              <a:t>Demo: AndroidBackDemo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419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NON-VISUAL APIS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Launching</a:t>
            </a:r>
            <a:r>
              <a:rPr lang="es-EC" cap="small" dirty="0"/>
              <a:t> </a:t>
            </a:r>
            <a:r>
              <a:rPr lang="es-EC" cap="small" dirty="0" err="1" smtClean="0"/>
              <a:t>Activities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You can launch other apps (activities) from JS</a:t>
            </a:r>
          </a:p>
          <a:p>
            <a:pPr>
              <a:defRPr/>
            </a:pPr>
            <a:r>
              <a:rPr lang="en-US" dirty="0" smtClean="0"/>
              <a:t>Need </a:t>
            </a:r>
            <a:r>
              <a:rPr lang="en-US" dirty="0"/>
              <a:t>to have an intent object to pass</a:t>
            </a:r>
          </a:p>
          <a:p>
            <a:pPr>
              <a:defRPr/>
            </a:pPr>
            <a:r>
              <a:rPr lang="en-US" dirty="0" smtClean="0"/>
              <a:t>Many </a:t>
            </a:r>
            <a:r>
              <a:rPr lang="en-US" dirty="0"/>
              <a:t>built in intents to use</a:t>
            </a:r>
          </a:p>
          <a:p>
            <a:pPr>
              <a:defRPr/>
            </a:pPr>
            <a:r>
              <a:rPr lang="en-US" dirty="0" smtClean="0"/>
              <a:t>Forging </a:t>
            </a:r>
            <a:r>
              <a:rPr lang="en-US" dirty="0"/>
              <a:t>Titanium #9 - Android Intents Cookbook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http://bit.ly/ryOSW4</a:t>
            </a:r>
            <a:endParaRPr lang="en-US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6243" name="Content Placeholder 2"/>
          <p:cNvSpPr txBox="1">
            <a:spLocks/>
          </p:cNvSpPr>
          <p:nvPr/>
        </p:nvSpPr>
        <p:spPr bwMode="auto">
          <a:xfrm>
            <a:off x="407988" y="925513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create an Android intent whose action is to send plain text data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intent = Ti.Android.createIntent({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action: Ti.Android.ACTION_SEND,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type: 'text/plain'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define two extra fields for the intent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intent.putExtra(Ti.Android.EXTRA_SUBJECT, 'Isn\'t This Cool!');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intent.putExtra(Ti.Android.EXTRA_TEXT, $.message.value);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try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Ti.Android.currentActivity.startActivity(intent);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} catch (ex)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/* Handle Exception if no suitable apps installed */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     Ti.UI.createNotification({ message : 'No sharing apps installed!' }).show();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Service</a:t>
            </a:r>
            <a:r>
              <a:rPr lang="es-EC" cap="small" dirty="0"/>
              <a:t> </a:t>
            </a:r>
            <a:r>
              <a:rPr lang="es-EC" cap="small" dirty="0" err="1" smtClean="0"/>
              <a:t>Support</a:t>
            </a:r>
            <a:endParaRPr lang="es-EC" dirty="0"/>
          </a:p>
        </p:txBody>
      </p:sp>
      <p:sp>
        <p:nvSpPr>
          <p:cNvPr id="26726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Run JavaScript-based services in the background</a:t>
            </a:r>
          </a:p>
          <a:p>
            <a:r>
              <a:rPr lang="en-US">
                <a:latin typeface="Corbel" charset="0"/>
              </a:rPr>
              <a:t>Must be started by your app, but can survive when you exit the app</a:t>
            </a:r>
          </a:p>
          <a:p>
            <a:r>
              <a:rPr lang="en-US">
                <a:latin typeface="Corbel" charset="0"/>
              </a:rPr>
              <a:t>Runs on an interval you specify</a:t>
            </a:r>
          </a:p>
          <a:p>
            <a:r>
              <a:rPr lang="en-US">
                <a:latin typeface="Corbel" charset="0"/>
              </a:rPr>
              <a:t>Can access many non-UI Titanium APIs (networking, eventing, etc.)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8291" name="Content Placeholder 2"/>
          <p:cNvSpPr txBox="1">
            <a:spLocks/>
          </p:cNvSpPr>
          <p:nvPr/>
        </p:nvSpPr>
        <p:spPr bwMode="auto">
          <a:xfrm>
            <a:off x="414338" y="965200"/>
            <a:ext cx="8326437" cy="6746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app/lib/logservice.js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This is the service, use non-UI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Ti APIs Ti.API.info("Hello world, I'm a service"); </a:t>
            </a:r>
          </a:p>
        </p:txBody>
      </p:sp>
      <p:sp>
        <p:nvSpPr>
          <p:cNvPr id="268292" name="Content Placeholder 2"/>
          <p:cNvSpPr txBox="1">
            <a:spLocks/>
          </p:cNvSpPr>
          <p:nvPr/>
        </p:nvSpPr>
        <p:spPr bwMode="auto">
          <a:xfrm>
            <a:off x="414338" y="3455988"/>
            <a:ext cx="8326437" cy="15065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// in index.js or other controller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var SECONDS = 10; // every 10 seconds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var intent = Titanium.Android.createServiceIntent({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url: 'logservice.js'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intent.putExtra('interval', SECONDS * 1000); // Needs to be milliseconds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Ti.Android.stopService(intent); // later, to stop the service! </a:t>
            </a:r>
            <a:endParaRPr lang="en-US" sz="11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68293" name="Content Placeholder 2"/>
          <p:cNvSpPr txBox="1">
            <a:spLocks/>
          </p:cNvSpPr>
          <p:nvPr/>
        </p:nvSpPr>
        <p:spPr bwMode="auto">
          <a:xfrm>
            <a:off x="414338" y="1757363"/>
            <a:ext cx="8326437" cy="14827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&lt;!-- tiapp.xml --&gt;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 xmlns:android="http://schemas.android.com/apk/res/android"&gt;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&lt;services&gt;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	&lt;service url="logservice.js"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	     type="interval"/&gt;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&lt;/services&gt;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  </a:t>
            </a:r>
            <a:endParaRPr lang="en-US" sz="11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Application</a:t>
            </a:r>
            <a:r>
              <a:rPr lang="es-EC" cap="small" dirty="0"/>
              <a:t> </a:t>
            </a:r>
            <a:r>
              <a:rPr lang="es-EC" cap="small" dirty="0" err="1" smtClean="0"/>
              <a:t>Resources</a:t>
            </a:r>
            <a:endParaRPr lang="es-EC" dirty="0"/>
          </a:p>
        </p:txBody>
      </p:sp>
      <p:sp>
        <p:nvSpPr>
          <p:cNvPr id="2693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JS access to R.java - http://developer.android.com/reference/android/R.html</a:t>
            </a:r>
          </a:p>
          <a:p>
            <a:r>
              <a:rPr lang="en-US">
                <a:latin typeface="Corbel" charset="0"/>
              </a:rPr>
              <a:t>R.drawable - built in icons for ImageView, etc.</a:t>
            </a:r>
          </a:p>
          <a:p>
            <a:r>
              <a:rPr lang="en-US">
                <a:latin typeface="Corbel" charset="0"/>
              </a:rPr>
              <a:t>R.string - OS localized string for 'OK', 'Cancel', etc</a:t>
            </a:r>
          </a:p>
          <a:p>
            <a:r>
              <a:rPr lang="en-US">
                <a:latin typeface="Corbel" charset="0"/>
              </a:rPr>
              <a:t>Android docs required to see properties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s-EC" dirty="0" err="1"/>
              <a:t>Identified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</a:t>
            </a:r>
            <a:r>
              <a:rPr lang="es-EC" dirty="0" err="1"/>
              <a:t>strength</a:t>
            </a:r>
            <a:r>
              <a:rPr lang="es-EC" dirty="0"/>
              <a:t> and </a:t>
            </a:r>
            <a:r>
              <a:rPr lang="es-EC" dirty="0" err="1"/>
              <a:t>weaknesses</a:t>
            </a:r>
            <a:r>
              <a:rPr lang="es-EC" dirty="0"/>
              <a:t> of </a:t>
            </a:r>
            <a:r>
              <a:rPr lang="es-EC" dirty="0" err="1"/>
              <a:t>the</a:t>
            </a:r>
            <a:r>
              <a:rPr lang="es-EC" dirty="0"/>
              <a:t> Android </a:t>
            </a:r>
            <a:r>
              <a:rPr lang="es-EC" dirty="0" err="1" smtClean="0"/>
              <a:t>platform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Explored</a:t>
            </a:r>
            <a:r>
              <a:rPr lang="es-EC" dirty="0" smtClean="0"/>
              <a:t> </a:t>
            </a:r>
            <a:r>
              <a:rPr lang="es-EC" dirty="0"/>
              <a:t>Android </a:t>
            </a:r>
            <a:r>
              <a:rPr lang="es-EC" dirty="0" err="1"/>
              <a:t>components</a:t>
            </a:r>
            <a:r>
              <a:rPr lang="es-EC" dirty="0"/>
              <a:t> and </a:t>
            </a:r>
            <a:r>
              <a:rPr lang="es-EC" dirty="0" err="1" smtClean="0"/>
              <a:t>vocabulary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Configured</a:t>
            </a:r>
            <a:r>
              <a:rPr lang="es-EC" dirty="0" smtClean="0"/>
              <a:t> </a:t>
            </a:r>
            <a:r>
              <a:rPr lang="es-EC" dirty="0"/>
              <a:t>Android apps </a:t>
            </a:r>
            <a:r>
              <a:rPr lang="es-EC" dirty="0" err="1"/>
              <a:t>using</a:t>
            </a:r>
            <a:r>
              <a:rPr lang="es-EC" dirty="0"/>
              <a:t> </a:t>
            </a:r>
            <a:r>
              <a:rPr lang="es-EC" dirty="0" err="1"/>
              <a:t>native</a:t>
            </a:r>
            <a:r>
              <a:rPr lang="es-EC" dirty="0"/>
              <a:t> </a:t>
            </a:r>
            <a:r>
              <a:rPr lang="es-EC" dirty="0" err="1"/>
              <a:t>configuration</a:t>
            </a:r>
            <a:r>
              <a:rPr lang="es-EC" dirty="0"/>
              <a:t> </a:t>
            </a:r>
            <a:r>
              <a:rPr lang="es-EC" dirty="0" err="1" smtClean="0"/>
              <a:t>techniques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Implemented</a:t>
            </a:r>
            <a:r>
              <a:rPr lang="es-EC" dirty="0" smtClean="0"/>
              <a:t> </a:t>
            </a:r>
            <a:r>
              <a:rPr lang="es-EC" dirty="0"/>
              <a:t>Android UI </a:t>
            </a:r>
            <a:r>
              <a:rPr lang="es-EC" dirty="0" err="1" smtClean="0"/>
              <a:t>APIs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Implemented</a:t>
            </a:r>
            <a:r>
              <a:rPr lang="es-EC" dirty="0" smtClean="0"/>
              <a:t> </a:t>
            </a:r>
            <a:r>
              <a:rPr lang="es-EC" dirty="0"/>
              <a:t>Android non-visual </a:t>
            </a:r>
            <a:r>
              <a:rPr lang="es-EC" dirty="0" err="1"/>
              <a:t>APIs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Incorporation</a:t>
            </a:r>
            <a:r>
              <a:rPr lang="es-EC" b="0" cap="small" dirty="0"/>
              <a:t> of Brand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fr-FR" dirty="0"/>
              <a:t>App </a:t>
            </a:r>
            <a:r>
              <a:rPr lang="fr-FR" dirty="0" err="1"/>
              <a:t>Icons</a:t>
            </a:r>
            <a:r>
              <a:rPr lang="fr-FR" dirty="0"/>
              <a:t> &amp; Default </a:t>
            </a:r>
            <a:r>
              <a:rPr lang="fr-FR" dirty="0" err="1"/>
              <a:t>Screens</a:t>
            </a:r>
            <a:endParaRPr lang="fr-FR" dirty="0"/>
          </a:p>
          <a:p>
            <a:pPr>
              <a:defRPr/>
            </a:pPr>
            <a:r>
              <a:rPr lang="fr-FR" dirty="0" err="1" smtClean="0"/>
              <a:t>Colors</a:t>
            </a:r>
            <a:r>
              <a:rPr lang="fr-FR" dirty="0" smtClean="0"/>
              <a:t> </a:t>
            </a:r>
            <a:r>
              <a:rPr lang="fr-FR" dirty="0"/>
              <a:t>&amp; UX</a:t>
            </a:r>
          </a:p>
          <a:p>
            <a:pPr>
              <a:defRPr/>
            </a:pPr>
            <a:r>
              <a:rPr lang="fr-FR" dirty="0" smtClean="0"/>
              <a:t>UI </a:t>
            </a:r>
            <a:r>
              <a:rPr lang="fr-FR" dirty="0"/>
              <a:t>Components</a:t>
            </a:r>
          </a:p>
          <a:p>
            <a:pPr marL="0" indent="0">
              <a:buFontTx/>
              <a:buNone/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Share data with an Intent</a:t>
            </a:r>
          </a:p>
          <a:p>
            <a:pPr>
              <a:defRPr/>
            </a:pPr>
            <a:r>
              <a:rPr lang="en-US" dirty="0"/>
              <a:t>Hide the keyboard using the Android-specific technique</a:t>
            </a:r>
          </a:p>
          <a:p>
            <a:pPr>
              <a:defRPr/>
            </a:pPr>
            <a:r>
              <a:rPr lang="en-US" dirty="0"/>
              <a:t>Use the Android-specific technique to prevent the soft keyboard from covering the text area</a:t>
            </a:r>
          </a:p>
          <a:p>
            <a:pPr>
              <a:defRPr/>
            </a:pPr>
            <a:r>
              <a:rPr lang="en-US" dirty="0"/>
              <a:t>Install the app to the external storage location</a:t>
            </a:r>
          </a:p>
          <a:p>
            <a:pPr marL="0" indent="0">
              <a:buFontTx/>
              <a:buNone/>
              <a:defRPr/>
            </a:pPr>
            <a:endParaRPr lang="en-US" dirty="0" smtClean="0">
              <a:hlinkClick r:id="rId2"/>
            </a:endParaRPr>
          </a:p>
          <a:p>
            <a:pPr marL="0" indent="0" algn="ctr">
              <a:buFontTx/>
              <a:buNone/>
              <a:defRPr/>
            </a:pPr>
            <a:r>
              <a:rPr lang="en-US" sz="2200" dirty="0" smtClean="0">
                <a:hlinkClick r:id="rId2"/>
              </a:rPr>
              <a:t>wiki.appcelerator.org/display/td/07</a:t>
            </a:r>
            <a:r>
              <a:rPr lang="en-US" sz="2200" dirty="0">
                <a:hlinkClick r:id="rId2"/>
              </a:rPr>
              <a:t>+-+</a:t>
            </a:r>
            <a:r>
              <a:rPr lang="en-US" sz="2200" dirty="0" err="1">
                <a:hlinkClick r:id="rId2"/>
              </a:rPr>
              <a:t>Android+Deep+Dive</a:t>
            </a:r>
            <a:endParaRPr lang="en-US" sz="2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App </a:t>
            </a:r>
            <a:r>
              <a:rPr lang="es-EC" cap="small" dirty="0" err="1"/>
              <a:t>Interconnections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27443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Launch native and third-party apps</a:t>
            </a:r>
          </a:p>
          <a:p>
            <a:r>
              <a:rPr lang="en-US">
                <a:latin typeface="Corbel" charset="0"/>
              </a:rPr>
              <a:t>Configure your app's URL scheme</a:t>
            </a:r>
          </a:p>
          <a:p>
            <a:r>
              <a:rPr lang="en-US">
                <a:latin typeface="Corbel" charset="0"/>
              </a:rPr>
              <a:t>Pass data between apps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7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545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LAUNCH OTHER APPS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Opening</a:t>
            </a:r>
            <a:r>
              <a:rPr lang="es-EC" cap="small" dirty="0"/>
              <a:t> </a:t>
            </a:r>
            <a:r>
              <a:rPr lang="es-EC" cap="small" dirty="0" err="1"/>
              <a:t>Other</a:t>
            </a:r>
            <a:r>
              <a:rPr lang="es-EC" cap="small" dirty="0"/>
              <a:t> </a:t>
            </a:r>
            <a:r>
              <a:rPr lang="es-EC" cap="small" dirty="0" smtClean="0"/>
              <a:t>Apps</a:t>
            </a:r>
            <a:endParaRPr lang="es-EC" dirty="0"/>
          </a:p>
        </p:txBody>
      </p:sp>
      <p:sp>
        <p:nvSpPr>
          <p:cNvPr id="2764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 b="1">
                <a:latin typeface="Corbel" charset="0"/>
              </a:rPr>
              <a:t>Ti.Platform.openURL()</a:t>
            </a:r>
          </a:p>
          <a:p>
            <a:r>
              <a:rPr lang="en-US">
                <a:latin typeface="Corbel" charset="0"/>
              </a:rPr>
              <a:t>Need to know the "URL scheme“</a:t>
            </a:r>
          </a:p>
          <a:p>
            <a:r>
              <a:rPr lang="en-US">
                <a:latin typeface="Corbel" charset="0"/>
              </a:rPr>
              <a:t>On Android, launch an intent directly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Common</a:t>
            </a:r>
            <a:r>
              <a:rPr lang="es-EC" cap="small" dirty="0"/>
              <a:t> URL </a:t>
            </a:r>
            <a:r>
              <a:rPr lang="es-EC" cap="small" dirty="0" err="1" smtClean="0"/>
              <a:t>Schemes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69919"/>
              </p:ext>
            </p:extLst>
          </p:nvPr>
        </p:nvGraphicFramePr>
        <p:xfrm>
          <a:off x="428030" y="1060450"/>
          <a:ext cx="8229600" cy="391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788"/>
                <a:gridCol w="2164977"/>
                <a:gridCol w="4867835"/>
              </a:tblGrid>
              <a:tr h="403827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App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Scheme</a:t>
                      </a:r>
                      <a:endParaRPr lang="es-EC" sz="14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Example</a:t>
                      </a:r>
                    </a:p>
                  </a:txBody>
                  <a:tcPr marL="95250" marR="95250" marT="95242" marB="95242" anchor="ctr"/>
                </a:tc>
              </a:tr>
              <a:tr h="1470541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Maps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iOS</a:t>
                      </a:r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: maps</a:t>
                      </a:r>
                      <a:r>
                        <a:rPr lang="es-EC" sz="1400" dirty="0" smtClean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://</a:t>
                      </a:r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/>
                      </a:r>
                      <a:b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</a:br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comgooglemaps://</a:t>
                      </a:r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 dirty="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Android: geo: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maps://maps.google.com/maps?q=440+Bernardo+Ave,+Mountain+View</a:t>
                      </a:r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comgooglemaps://?center=40.76581,-73.97586&amp;zoom=14</a:t>
                      </a:r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geo:0,0?q=440+Bernardo+Ave,+Mountain+View,+CA</a:t>
                      </a:r>
                      <a:br>
                        <a:rPr lang="es-EC" sz="140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</a:br>
                      <a:r>
                        <a:rPr lang="es-EC" sz="140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http://maps.google.com/maps?q=440+Bernardo+Ave,+Mountain+View,+CA</a:t>
                      </a:r>
                      <a:endParaRPr lang="es-EC" sz="140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</a:tr>
              <a:tr h="403827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SMS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sms: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sms</a:t>
                      </a:r>
                      <a:r>
                        <a:rPr lang="en-US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:+1234567890   (no // is used)</a:t>
                      </a:r>
                    </a:p>
                  </a:txBody>
                  <a:tcPr marL="95250" marR="95250" marT="95242" marB="95242" anchor="ctr"/>
                </a:tc>
              </a:tr>
              <a:tr h="403827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Phone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tel: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tel:408-555-1212 (no // is used)</a:t>
                      </a:r>
                    </a:p>
                  </a:txBody>
                  <a:tcPr marL="95250" marR="95250" marT="95242" marB="95242" anchor="ctr"/>
                </a:tc>
              </a:tr>
              <a:tr h="403827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Mail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mailto://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mailto://fake@example.com?subject=Hello</a:t>
                      </a:r>
                    </a:p>
                  </a:txBody>
                  <a:tcPr marL="95250" marR="95250" marT="95242" marB="95242" anchor="ctr"/>
                </a:tc>
              </a:tr>
              <a:tr h="830513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App Store</a:t>
                      </a: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 err="1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iOS</a:t>
                      </a:r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: http://</a:t>
                      </a:r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 dirty="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Android: market://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400" dirty="0">
                          <a:solidFill>
                            <a:srgbClr val="326A95"/>
                          </a:solidFill>
                          <a:effectLst/>
                          <a:latin typeface="inherit"/>
                        </a:rPr>
                        <a:t>http://itunes.apple.com/us/app/legoland-california-official/id452395530?mt=8</a:t>
                      </a:r>
                      <a: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/>
                      </a:r>
                      <a:br>
                        <a:rPr lang="es-EC" sz="14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</a:br>
                      <a:r>
                        <a:rPr lang="es-EC" sz="1400" dirty="0">
                          <a:solidFill>
                            <a:srgbClr val="309149"/>
                          </a:solidFill>
                          <a:effectLst/>
                          <a:latin typeface="inherit"/>
                        </a:rPr>
                        <a:t>market://details?id=com.zc.android</a:t>
                      </a:r>
                      <a:endParaRPr lang="es-EC" sz="14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50" marR="95250" marT="95242" marB="95242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8531" name="Content Placeholder 2"/>
          <p:cNvSpPr txBox="1">
            <a:spLocks/>
          </p:cNvSpPr>
          <p:nvPr/>
        </p:nvSpPr>
        <p:spPr bwMode="auto">
          <a:xfrm>
            <a:off x="407988" y="1467951"/>
            <a:ext cx="8328025" cy="356899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function</a:t>
            </a:r>
            <a:r>
              <a:rPr lang="es-EC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doClickMaps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if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(OS_IOS)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Ti.Platform.openURL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('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maps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://maps.google.com/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maps?q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=440+Bernardo+Ave,+Mountain+View,+CA');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else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// no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slashes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, 0,0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could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be a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lat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long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or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use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address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as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shown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Ti.Platform.openURL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('geo:0,0?q=440+Bernardo+Ave,+Mountain+View,+CA');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//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on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Android, can 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also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use http:// ...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Ti.Platform.openURL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('http://maps.google.com/</a:t>
            </a:r>
            <a:r>
              <a:rPr lang="es-EC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maps?q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=440+Bernardo+Ave,+Mountain+View,+CA');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</p:txBody>
      </p:sp>
      <p:sp>
        <p:nvSpPr>
          <p:cNvPr id="278532" name="Subtitle 2"/>
          <p:cNvSpPr txBox="1">
            <a:spLocks/>
          </p:cNvSpPr>
          <p:nvPr/>
        </p:nvSpPr>
        <p:spPr bwMode="auto">
          <a:xfrm>
            <a:off x="407988" y="1007336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Open the native maps app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Driving</a:t>
            </a:r>
            <a:r>
              <a:rPr lang="es-EC" cap="small" dirty="0"/>
              <a:t> </a:t>
            </a:r>
            <a:r>
              <a:rPr lang="es-EC" cap="small" dirty="0" err="1"/>
              <a:t>Directions</a:t>
            </a:r>
            <a:r>
              <a:rPr lang="es-EC" cap="small" dirty="0"/>
              <a:t> (</a:t>
            </a:r>
            <a:r>
              <a:rPr lang="es-EC" cap="small" dirty="0" err="1"/>
              <a:t>navigation</a:t>
            </a:r>
            <a:r>
              <a:rPr lang="es-EC" cap="small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9555" name="Content Placeholder 2"/>
          <p:cNvSpPr txBox="1">
            <a:spLocks/>
          </p:cNvSpPr>
          <p:nvPr/>
        </p:nvSpPr>
        <p:spPr bwMode="auto">
          <a:xfrm>
            <a:off x="407988" y="925513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iOS - Apple maps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http://maps.apple.com/?daddr=San+Francisco,+CA&amp;saddr=cupertino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iOS - Google maps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comgooglemaps://?daddr=440+Bernardo+Ave,+Mountain+View,+CA&amp;directionsmode=driving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Android - Google maps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http://maps.google.com/maps?daddr=440+Bernardo+Ave,+Mountain+View,+CA&amp;directionsmode=driving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optional, add saddr for source 'address', can use lat/long instead of address </a:t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Scheme</a:t>
            </a:r>
            <a:r>
              <a:rPr lang="es-EC" cap="small" dirty="0"/>
              <a:t> </a:t>
            </a:r>
            <a:r>
              <a:rPr lang="es-EC" cap="small" dirty="0" err="1" smtClean="0"/>
              <a:t>Lists</a:t>
            </a:r>
            <a:endParaRPr lang="es-EC" dirty="0"/>
          </a:p>
        </p:txBody>
      </p:sp>
      <p:sp>
        <p:nvSpPr>
          <p:cNvPr id="28057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 dirty="0">
                <a:latin typeface="Corbel" charset="0"/>
                <a:hlinkClick r:id="rId2"/>
              </a:rPr>
              <a:t>http://wiki.akosma.com/IPhone_URL_Schemes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</a:rPr>
              <a:t>Apple: </a:t>
            </a:r>
            <a:r>
              <a:rPr lang="es-EC" dirty="0">
                <a:latin typeface="Corbel" charset="0"/>
                <a:hlinkClick r:id="rId3" tooltip="Loading…"/>
              </a:rPr>
              <a:t>http://goo.gl/T9r0O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  <a:hlinkClick r:id="rId4" tooltip="Loading…"/>
              </a:rPr>
              <a:t>http://handleopenurl.com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  <a:hlinkClick r:id="rId5" tooltip="Loading…"/>
              </a:rPr>
              <a:t>http://applookup.com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  <a:hlinkClick r:id="rId6" tooltip="Loading…"/>
              </a:rPr>
              <a:t>http://schemes.zwapp.com</a:t>
            </a: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  <a:hlinkClick r:id="rId7"/>
              </a:rPr>
              <a:t>http://www.openintents.org/en/</a:t>
            </a:r>
            <a:r>
              <a:rPr lang="es-EC" dirty="0">
                <a:latin typeface="Corbel" charset="0"/>
              </a:rPr>
              <a:t> (Android)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Group 2"/>
          <p:cNvGrpSpPr>
            <a:grpSpLocks/>
          </p:cNvGrpSpPr>
          <p:nvPr/>
        </p:nvGrpSpPr>
        <p:grpSpPr bwMode="auto">
          <a:xfrm>
            <a:off x="-50800" y="0"/>
            <a:ext cx="9309100" cy="5143500"/>
            <a:chOff x="0" y="0"/>
            <a:chExt cx="9309154" cy="5143500"/>
          </a:xfrm>
        </p:grpSpPr>
        <p:pic>
          <p:nvPicPr>
            <p:cNvPr id="92165" name="Picture 1" descr="icons-background-image-titanium_V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66" name="Picture 6" descr="icons-background-image-titanium_V.jp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162" name="Title 1"/>
          <p:cNvSpPr txBox="1">
            <a:spLocks/>
          </p:cNvSpPr>
          <p:nvPr/>
        </p:nvSpPr>
        <p:spPr bwMode="auto">
          <a:xfrm>
            <a:off x="5781675" y="477838"/>
            <a:ext cx="19812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s-EC" altLang="es-EC" sz="6600" b="1">
                <a:latin typeface="Open Sans" charset="0"/>
              </a:rPr>
              <a:t>TRY</a:t>
            </a:r>
            <a:endParaRPr lang="en-US" altLang="es-EC" sz="6600" b="1">
              <a:latin typeface="Open Sans" charset="0"/>
            </a:endParaRPr>
          </a:p>
        </p:txBody>
      </p:sp>
      <p:pic>
        <p:nvPicPr>
          <p:cNvPr id="92163" name="Picture 6" descr="Slide designs images_Building 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436688"/>
            <a:ext cx="2173288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987925" y="1792288"/>
            <a:ext cx="3790950" cy="307498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04800" indent="-3048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4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Corbel" charset="0"/>
              </a:rPr>
              <a:t>Create a new project</a:t>
            </a:r>
          </a:p>
          <a:p>
            <a:pPr eaLnBrk="1" hangingPunct="1">
              <a:defRPr/>
            </a:pPr>
            <a:r>
              <a:rPr lang="en-US" dirty="0"/>
              <a:t>Add one button 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/>
              <a:t>When clicked, open the native maps app to a location you </a:t>
            </a:r>
            <a:r>
              <a:rPr lang="en-US" dirty="0" smtClean="0"/>
              <a:t>choose</a:t>
            </a:r>
          </a:p>
          <a:p>
            <a:pPr eaLnBrk="1" hangingPunct="1">
              <a:defRPr/>
            </a:pPr>
            <a:r>
              <a:rPr lang="en-US" dirty="0"/>
              <a:t>Account for Android/iOS </a:t>
            </a:r>
            <a:r>
              <a:rPr lang="en-US" dirty="0" smtClean="0"/>
              <a:t>differences</a:t>
            </a:r>
          </a:p>
          <a:p>
            <a:pPr eaLnBrk="1" hangingPunct="1">
              <a:defRPr/>
            </a:pPr>
            <a:r>
              <a:rPr lang="en-US" dirty="0"/>
              <a:t>Test it in the simulator/emulator or on a </a:t>
            </a:r>
            <a:r>
              <a:rPr lang="en-US" dirty="0" smtClean="0"/>
              <a:t>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7017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Fonts</a:t>
            </a:r>
            <a:endParaRPr lang="es-EC" cap="small" dirty="0"/>
          </a:p>
        </p:txBody>
      </p:sp>
      <p:sp>
        <p:nvSpPr>
          <p:cNvPr id="3789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Quick &amp; easy way to reinforce brand</a:t>
            </a:r>
          </a:p>
          <a:p>
            <a:r>
              <a:rPr lang="en-US">
                <a:latin typeface="Corbel" charset="0"/>
              </a:rPr>
              <a:t>Don't overuse</a:t>
            </a:r>
          </a:p>
          <a:p>
            <a:r>
              <a:rPr lang="en-US">
                <a:latin typeface="Corbel" charset="0"/>
              </a:rPr>
              <a:t>Adhere to the brand</a:t>
            </a:r>
          </a:p>
          <a:p>
            <a:r>
              <a:rPr lang="en-US">
                <a:latin typeface="Corbel" charset="0"/>
              </a:rPr>
              <a:t>TTF and OTF fonts support</a:t>
            </a:r>
          </a:p>
          <a:p>
            <a:r>
              <a:rPr lang="en-US">
                <a:latin typeface="Corbel" charset="0"/>
              </a:rPr>
              <a:t>Google Fonts, FontSquirrel.com, and others</a:t>
            </a:r>
          </a:p>
          <a:p>
            <a:r>
              <a:rPr lang="en-US">
                <a:latin typeface="Corbel" charset="0"/>
              </a:rPr>
              <a:t>Watch licensing issues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62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CUSTOM URL SCHEMES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URL </a:t>
            </a:r>
            <a:r>
              <a:rPr lang="es-EC" cap="small" dirty="0" err="1" smtClean="0"/>
              <a:t>Schemes</a:t>
            </a:r>
            <a:endParaRPr lang="es-EC" dirty="0"/>
          </a:p>
        </p:txBody>
      </p:sp>
      <p:sp>
        <p:nvSpPr>
          <p:cNvPr id="28365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Let other apps launch yours</a:t>
            </a:r>
          </a:p>
          <a:p>
            <a:r>
              <a:rPr lang="en-US">
                <a:latin typeface="Corbel" charset="0"/>
              </a:rPr>
              <a:t>Need to select your own 'myappscheme://' URL scheme string</a:t>
            </a:r>
          </a:p>
          <a:p>
            <a:r>
              <a:rPr lang="en-US">
                <a:latin typeface="Corbel" charset="0"/>
              </a:rPr>
              <a:t>No registration or oversight, so choose carefully to avoid conflicts</a:t>
            </a:r>
          </a:p>
          <a:p>
            <a:r>
              <a:rPr lang="en-US">
                <a:latin typeface="Corbel" charset="0"/>
              </a:rPr>
              <a:t>Requires you to configure the tiapp.xml with custom platform-specific application properties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iOS</a:t>
            </a:r>
            <a:r>
              <a:rPr lang="es-EC" cap="small" dirty="0"/>
              <a:t> URL </a:t>
            </a:r>
            <a:r>
              <a:rPr lang="es-EC" cap="small" dirty="0" err="1"/>
              <a:t>Schemes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4675" name="Content Placeholder 2"/>
          <p:cNvSpPr txBox="1">
            <a:spLocks/>
          </p:cNvSpPr>
          <p:nvPr/>
        </p:nvSpPr>
        <p:spPr bwMode="auto">
          <a:xfrm>
            <a:off x="407988" y="1692275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&lt;ios&gt;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&lt;plist&gt;&lt;dict&gt;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&lt;key&gt;CFBundleURLTypes&lt;/key&gt;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&lt;key&gt;CFBundleURLName&lt;/key&gt;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	&lt;string&gt;com.company.yourapp&lt;/string&gt;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&lt;key&gt;CFBundleURLSchemes&lt;/key&gt;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	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		&lt;string&gt;Urlschemes&lt;/string&gt;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		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&lt;/dict&gt;&lt;/plist&gt;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&lt;/ios&gt; </a:t>
            </a: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84676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App ID must match your app's App ID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'Urlschemes' is the custom URL Scheme, should be lead-capped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Custom</a:t>
            </a:r>
            <a:r>
              <a:rPr lang="es-EC" b="0" cap="small" dirty="0"/>
              <a:t> Android URL </a:t>
            </a:r>
            <a:r>
              <a:rPr lang="es-EC" b="0" cap="small" dirty="0" err="1" smtClean="0"/>
              <a:t>Schemes</a:t>
            </a:r>
            <a:endParaRPr lang="es-EC" b="0" dirty="0"/>
          </a:p>
        </p:txBody>
      </p:sp>
      <p:sp>
        <p:nvSpPr>
          <p:cNvPr id="2856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Modify AndroidManifest.xml</a:t>
            </a:r>
          </a:p>
          <a:p>
            <a:r>
              <a:rPr lang="es-EC">
                <a:latin typeface="Corbel" charset="0"/>
              </a:rPr>
              <a:t>Either via tiapp.xml or /platform/android/AndroidManifest.xml</a:t>
            </a:r>
          </a:p>
          <a:p>
            <a:r>
              <a:rPr lang="es-EC">
                <a:latin typeface="Corbel" charset="0"/>
              </a:rPr>
              <a:t>Modify the activity node that you want launched — it doesn't have to be your main activity</a:t>
            </a:r>
          </a:p>
          <a:p>
            <a:r>
              <a:rPr lang="es-EC">
                <a:latin typeface="Corbel" charset="0"/>
              </a:rPr>
              <a:t>Lots of extra options — see the Google docs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Manifest</a:t>
            </a:r>
            <a:r>
              <a:rPr lang="es-EC" cap="small" dirty="0"/>
              <a:t> </a:t>
            </a: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723" name="Content Placeholder 2"/>
          <p:cNvSpPr txBox="1">
            <a:spLocks/>
          </p:cNvSpPr>
          <p:nvPr/>
        </p:nvSpPr>
        <p:spPr bwMode="auto">
          <a:xfrm>
            <a:off x="407988" y="1800225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265113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activity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=".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UrlschemesActivity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</a:t>
            </a:r>
            <a:r>
              <a:rPr lang="es-EC" sz="1200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android:label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URLSchemes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android:theme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="@</a:t>
            </a:r>
            <a:r>
              <a:rPr lang="es-EC" sz="1200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style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/</a:t>
            </a:r>
            <a:r>
              <a:rPr lang="es-EC" sz="1200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Theme.Titanium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“</a:t>
            </a: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android:configChanges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keyboardHidden|orientation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   &lt;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intent-filter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action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android.intent.action.MAIN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 /&gt;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category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android.intent.category.LAUNCHER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" /&gt;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&lt;/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intent-filter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&gt; </a:t>
            </a:r>
            <a:endParaRPr lang="es-EC" sz="1200" dirty="0" smtClean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   &lt;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intent-filter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action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android.intent.action.VIEW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"/&gt;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category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android.intent.category.DEFAULT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"/&gt;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category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android:name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android.intent.category.BROWSABLE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"/&gt;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&lt;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data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android:scheme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urlschemes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" 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android:host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=""/&gt;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    &lt;/</a:t>
            </a:r>
            <a:r>
              <a:rPr lang="es-EC" sz="12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intent-filter</a:t>
            </a:r>
            <a:r>
              <a:rPr lang="es-EC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Inconsolata" charset="0"/>
                <a:cs typeface="Inconsolata" charset="0"/>
              </a:rPr>
              <a:t>&gt; </a:t>
            </a:r>
            <a:endParaRPr lang="es-EC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 charset="0"/>
              <a:cs typeface="Inconsolata" charset="0"/>
            </a:endParaRPr>
          </a:p>
          <a:p>
            <a:pPr>
              <a:spcBef>
                <a:spcPct val="20000"/>
              </a:spcBef>
              <a:buSzPct val="75000"/>
              <a:defRPr/>
            </a:pPr>
            <a:r>
              <a:rPr lang="es-EC" sz="12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&lt;/</a:t>
            </a:r>
            <a:r>
              <a:rPr lang="es-EC" sz="12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activity</a:t>
            </a: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&gt; 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86724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You're enabling a special intent filter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Use action type VIEW to launch your app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'urlschemes' is your URL scheme, by convention it's lowercase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Checking if Target App </a:t>
            </a:r>
            <a:r>
              <a:rPr lang="en-US" cap="small" dirty="0" smtClean="0"/>
              <a:t>Exists</a:t>
            </a:r>
            <a:endParaRPr lang="es-EC" dirty="0"/>
          </a:p>
        </p:txBody>
      </p:sp>
      <p:sp>
        <p:nvSpPr>
          <p:cNvPr id="2877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iOS: Use </a:t>
            </a:r>
            <a:r>
              <a:rPr lang="en-US" b="1">
                <a:latin typeface="Corbel" charset="0"/>
              </a:rPr>
              <a:t>Ti.Platform.canOpenURL()</a:t>
            </a:r>
          </a:p>
          <a:p>
            <a:r>
              <a:rPr lang="en-US">
                <a:latin typeface="Corbel" charset="0"/>
              </a:rPr>
              <a:t>Android: </a:t>
            </a:r>
            <a:r>
              <a:rPr lang="en-US" b="1">
                <a:latin typeface="Corbel" charset="0"/>
              </a:rPr>
              <a:t>Ti.Platform.openURL()</a:t>
            </a:r>
            <a:r>
              <a:rPr lang="en-US">
                <a:latin typeface="Corbel" charset="0"/>
              </a:rPr>
              <a:t> returns a Boolean; check for </a:t>
            </a:r>
            <a:r>
              <a:rPr lang="en-US" b="1">
                <a:latin typeface="Corbel" charset="0"/>
              </a:rPr>
              <a:t>false</a:t>
            </a:r>
            <a:r>
              <a:rPr lang="en-US">
                <a:latin typeface="Corbel" charset="0"/>
              </a:rPr>
              <a:t> to know if app was opened</a:t>
            </a:r>
          </a:p>
          <a:p>
            <a:r>
              <a:rPr lang="en-US">
                <a:latin typeface="Corbel" charset="0"/>
              </a:rPr>
              <a:t>Then, prompt user to download the necessary app</a:t>
            </a:r>
          </a:p>
          <a:p>
            <a:r>
              <a:rPr lang="en-US">
                <a:latin typeface="Corbel" charset="0"/>
              </a:rPr>
              <a:t>Could open the app store for them!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8771" name="Content Placeholder 2"/>
          <p:cNvSpPr txBox="1">
            <a:spLocks/>
          </p:cNvSpPr>
          <p:nvPr/>
        </p:nvSpPr>
        <p:spPr bwMode="auto">
          <a:xfrm>
            <a:off x="407988" y="925513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function doClick(e)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if(OS_IOS)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if(Ti.Platform.canOpenURL('Urlschemes://'))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	Ti.Platform.openURL('Urlschemes://');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    	alert('You must install the Target app first');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 var didItWork = Ti.Platform.openURL('urlschemes://');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 if(!didItWork)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	alert('You need to install the Target app');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  <a:b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3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APP ARGUMENTS</a:t>
            </a:r>
            <a:br>
              <a:rPr lang="es-EC" dirty="0" smtClean="0"/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Arguments</a:t>
            </a:r>
            <a:endParaRPr lang="es-EC" dirty="0"/>
          </a:p>
        </p:txBody>
      </p:sp>
      <p:sp>
        <p:nvSpPr>
          <p:cNvPr id="29081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Pass data to another application when you launch it via its URL scheme</a:t>
            </a:r>
          </a:p>
          <a:p>
            <a:r>
              <a:rPr lang="en-US">
                <a:latin typeface="Corbel" charset="0"/>
              </a:rPr>
              <a:t>Work like query parameters on a 'normal' URL</a:t>
            </a:r>
          </a:p>
          <a:p>
            <a:r>
              <a:rPr lang="en-US">
                <a:latin typeface="Corbel" charset="0"/>
              </a:rPr>
              <a:t>You get the entire URL in the target app &amp; need to parse out the arguments</a:t>
            </a:r>
          </a:p>
          <a:p>
            <a:r>
              <a:rPr lang="en-US">
                <a:latin typeface="Corbel" charset="0"/>
              </a:rPr>
              <a:t>Of course, how you do this varies by platform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Launch</a:t>
            </a:r>
            <a:r>
              <a:rPr lang="es-EC" cap="small" dirty="0"/>
              <a:t> </a:t>
            </a:r>
            <a:r>
              <a:rPr lang="es-EC" cap="small" dirty="0" err="1"/>
              <a:t>Arguments</a:t>
            </a:r>
            <a:r>
              <a:rPr lang="es-EC" cap="small" dirty="0"/>
              <a:t> </a:t>
            </a:r>
            <a:r>
              <a:rPr lang="es-EC" cap="small" dirty="0" err="1"/>
              <a:t>on</a:t>
            </a:r>
            <a:r>
              <a:rPr lang="es-EC" cap="small" dirty="0"/>
              <a:t> </a:t>
            </a:r>
            <a:r>
              <a:rPr lang="es-EC" cap="small" dirty="0" err="1"/>
              <a:t>iOS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1843" name="Content Placeholder 2"/>
          <p:cNvSpPr txBox="1">
            <a:spLocks/>
          </p:cNvSpPr>
          <p:nvPr/>
        </p:nvSpPr>
        <p:spPr bwMode="auto">
          <a:xfrm>
            <a:off x="407988" y="1692275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function grabArguments()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args = Ti.App.getArguments();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data validation, parsing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grabArguments();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Ti.App.addEventListener(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'resumed', grabArguments);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91844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Use </a:t>
            </a:r>
            <a:r>
              <a:rPr lang="en-US" sz="1400" b="1">
                <a:solidFill>
                  <a:schemeClr val="bg1"/>
                </a:solidFill>
                <a:latin typeface="Inconsolata" charset="0"/>
                <a:cs typeface="Inconsolata" charset="0"/>
              </a:rPr>
              <a:t>Ti.App.getArguments()</a:t>
            </a: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 in the target application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Use a 'resumed' app event listener to get arguments when app launched from backgrounded state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358900"/>
            <a:ext cx="4041775" cy="2859088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s-EC" dirty="0" err="1"/>
              <a:t>Put</a:t>
            </a:r>
            <a:r>
              <a:rPr lang="es-EC" dirty="0"/>
              <a:t> in </a:t>
            </a:r>
            <a:r>
              <a:rPr lang="es-EC" dirty="0" err="1"/>
              <a:t>assets</a:t>
            </a:r>
            <a:r>
              <a:rPr lang="es-EC" dirty="0"/>
              <a:t>/</a:t>
            </a:r>
            <a:r>
              <a:rPr lang="es-EC" dirty="0" err="1"/>
              <a:t>fonts</a:t>
            </a:r>
            <a:r>
              <a:rPr lang="es-EC" dirty="0"/>
              <a:t> </a:t>
            </a:r>
            <a:r>
              <a:rPr lang="es-EC" dirty="0" err="1"/>
              <a:t>or</a:t>
            </a:r>
            <a:r>
              <a:rPr lang="es-EC" dirty="0"/>
              <a:t> </a:t>
            </a:r>
            <a:r>
              <a:rPr lang="es-EC" dirty="0" err="1" smtClean="0"/>
              <a:t>assets</a:t>
            </a:r>
            <a:r>
              <a:rPr lang="es-EC" dirty="0" smtClean="0"/>
              <a:t>/</a:t>
            </a:r>
            <a:r>
              <a:rPr lang="es-EC" i="1" dirty="0" err="1" smtClean="0"/>
              <a:t>platform</a:t>
            </a:r>
            <a:r>
              <a:rPr lang="es-EC" dirty="0" smtClean="0"/>
              <a:t>/</a:t>
            </a:r>
            <a:r>
              <a:rPr lang="es-EC" dirty="0" err="1" smtClean="0"/>
              <a:t>fonts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For</a:t>
            </a:r>
            <a:r>
              <a:rPr lang="es-EC" dirty="0" smtClean="0"/>
              <a:t> </a:t>
            </a:r>
            <a:r>
              <a:rPr lang="es-EC" dirty="0" err="1"/>
              <a:t>fontFamily</a:t>
            </a:r>
            <a:r>
              <a:rPr lang="es-EC" dirty="0"/>
              <a:t> (default</a:t>
            </a:r>
            <a:r>
              <a:rPr lang="es-EC" dirty="0" smtClean="0"/>
              <a:t>):</a:t>
            </a:r>
          </a:p>
          <a:p>
            <a:pPr lvl="1">
              <a:defRPr/>
            </a:pPr>
            <a:r>
              <a:rPr lang="es-EC" dirty="0" smtClean="0"/>
              <a:t>Android </a:t>
            </a:r>
            <a:r>
              <a:rPr lang="es-EC" dirty="0"/>
              <a:t>use file </a:t>
            </a:r>
            <a:r>
              <a:rPr lang="es-EC" dirty="0" err="1"/>
              <a:t>name</a:t>
            </a:r>
            <a:endParaRPr lang="es-EC" dirty="0"/>
          </a:p>
          <a:p>
            <a:pPr lvl="1">
              <a:defRPr/>
            </a:pPr>
            <a:r>
              <a:rPr lang="es-EC" dirty="0" err="1"/>
              <a:t>iOS</a:t>
            </a:r>
            <a:r>
              <a:rPr lang="es-EC" dirty="0"/>
              <a:t> use PostScript </a:t>
            </a:r>
            <a:r>
              <a:rPr lang="es-EC" dirty="0" err="1"/>
              <a:t>name</a:t>
            </a:r>
            <a:endParaRPr lang="es-EC" dirty="0"/>
          </a:p>
          <a:p>
            <a:pPr>
              <a:defRPr/>
            </a:pPr>
            <a:r>
              <a:rPr lang="es-EC" dirty="0" err="1"/>
              <a:t>Tip</a:t>
            </a:r>
            <a:r>
              <a:rPr lang="es-EC" dirty="0"/>
              <a:t>: </a:t>
            </a:r>
            <a:r>
              <a:rPr lang="es-EC" dirty="0" err="1"/>
              <a:t>rename</a:t>
            </a:r>
            <a:r>
              <a:rPr lang="es-EC" dirty="0"/>
              <a:t> file to PostScript </a:t>
            </a:r>
            <a:r>
              <a:rPr lang="es-EC" dirty="0" err="1"/>
              <a:t>name</a:t>
            </a:r>
            <a:r>
              <a:rPr lang="es-EC" dirty="0" smtClean="0"/>
              <a:t>:</a:t>
            </a:r>
          </a:p>
          <a:p>
            <a:pPr marL="722313" lvl="1" indent="-457200">
              <a:buFont typeface="+mj-lt"/>
              <a:buAutoNum type="arabicPeriod"/>
              <a:defRPr/>
            </a:pPr>
            <a:r>
              <a:rPr lang="es-EC" dirty="0" err="1" smtClean="0"/>
              <a:t>Install</a:t>
            </a:r>
            <a:r>
              <a:rPr lang="es-EC" dirty="0" smtClean="0"/>
              <a:t> </a:t>
            </a:r>
            <a:r>
              <a:rPr lang="es-EC" dirty="0" err="1"/>
              <a:t>font</a:t>
            </a:r>
            <a:endParaRPr lang="es-EC" dirty="0"/>
          </a:p>
          <a:p>
            <a:pPr marL="722313" lvl="1" indent="-457200">
              <a:buFont typeface="+mj-lt"/>
              <a:buAutoNum type="arabicPeriod"/>
              <a:defRPr/>
            </a:pPr>
            <a:r>
              <a:rPr lang="es-EC" dirty="0"/>
              <a:t>Open </a:t>
            </a:r>
            <a:r>
              <a:rPr lang="es-EC" dirty="0" err="1"/>
              <a:t>FontBook</a:t>
            </a:r>
            <a:r>
              <a:rPr lang="es-EC" dirty="0"/>
              <a:t> &amp; </a:t>
            </a:r>
            <a:r>
              <a:rPr lang="es-EC" dirty="0" err="1"/>
              <a:t>find</a:t>
            </a:r>
            <a:r>
              <a:rPr lang="es-EC" dirty="0"/>
              <a:t> </a:t>
            </a:r>
            <a:r>
              <a:rPr lang="es-EC" dirty="0" err="1"/>
              <a:t>font</a:t>
            </a:r>
            <a:endParaRPr lang="es-EC" dirty="0"/>
          </a:p>
          <a:p>
            <a:pPr marL="722313" lvl="1" indent="-457200">
              <a:buFont typeface="+mj-lt"/>
              <a:buAutoNum type="arabicPeriod"/>
              <a:defRPr/>
            </a:pPr>
            <a:r>
              <a:rPr lang="es-EC" dirty="0" err="1"/>
              <a:t>Press</a:t>
            </a:r>
            <a:r>
              <a:rPr lang="es-EC" dirty="0"/>
              <a:t> CMD + i to </a:t>
            </a:r>
            <a:r>
              <a:rPr lang="es-EC" dirty="0" err="1"/>
              <a:t>find</a:t>
            </a:r>
            <a:r>
              <a:rPr lang="es-EC" dirty="0"/>
              <a:t> PostScript </a:t>
            </a:r>
            <a:r>
              <a:rPr lang="es-EC" dirty="0" err="1"/>
              <a:t>name</a:t>
            </a:r>
            <a:endParaRPr lang="es-EC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Custom</a:t>
            </a:r>
            <a:r>
              <a:rPr lang="es-EC" cap="small" dirty="0"/>
              <a:t> </a:t>
            </a:r>
            <a:r>
              <a:rPr lang="es-EC" cap="small" dirty="0" err="1"/>
              <a:t>Fonts</a:t>
            </a:r>
            <a:endParaRPr lang="es-EC" cap="small" dirty="0"/>
          </a:p>
        </p:txBody>
      </p:sp>
      <p:pic>
        <p:nvPicPr>
          <p:cNvPr id="38915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358900"/>
            <a:ext cx="4040188" cy="1947863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Launch</a:t>
            </a:r>
            <a:r>
              <a:rPr lang="es-EC" b="0" cap="small" dirty="0"/>
              <a:t> </a:t>
            </a:r>
            <a:r>
              <a:rPr lang="es-EC" b="0" cap="small" dirty="0" err="1"/>
              <a:t>Arguments</a:t>
            </a:r>
            <a:r>
              <a:rPr lang="es-EC" b="0" cap="small" dirty="0"/>
              <a:t> </a:t>
            </a:r>
            <a:r>
              <a:rPr lang="es-EC" b="0" cap="small" dirty="0" err="1"/>
              <a:t>on</a:t>
            </a:r>
            <a:r>
              <a:rPr lang="es-EC" b="0" cap="small" dirty="0"/>
              <a:t> </a:t>
            </a:r>
            <a:r>
              <a:rPr lang="es-EC" b="0" cap="small" dirty="0" smtClean="0"/>
              <a:t>Android</a:t>
            </a:r>
            <a:endParaRPr lang="es-EC" b="0" dirty="0"/>
          </a:p>
        </p:txBody>
      </p:sp>
      <p:sp>
        <p:nvSpPr>
          <p:cNvPr id="29286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Access via the current Activity</a:t>
            </a:r>
          </a:p>
          <a:p>
            <a:r>
              <a:rPr lang="en-US">
                <a:latin typeface="Corbel" charset="0"/>
              </a:rPr>
              <a:t>But, need to grab the activity reference in alloy.js</a:t>
            </a:r>
          </a:p>
          <a:p>
            <a:r>
              <a:rPr lang="en-US">
                <a:latin typeface="Corbel" charset="0"/>
              </a:rPr>
              <a:t>From the activity, you get a handle to the Intent that launched the activity</a:t>
            </a:r>
          </a:p>
          <a:p>
            <a:r>
              <a:rPr lang="en-US">
                <a:latin typeface="Corbel" charset="0"/>
              </a:rPr>
              <a:t>From that intent, you can call getData()</a:t>
            </a:r>
          </a:p>
          <a:p>
            <a:r>
              <a:rPr lang="en-US">
                <a:latin typeface="Corbel" charset="0"/>
              </a:rPr>
              <a:t>Data available even if app launched from backgrounded state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3891" name="Content Placeholder 2"/>
          <p:cNvSpPr txBox="1">
            <a:spLocks/>
          </p:cNvSpPr>
          <p:nvPr/>
        </p:nvSpPr>
        <p:spPr bwMode="auto">
          <a:xfrm>
            <a:off x="4630738" y="1055687"/>
            <a:ext cx="3967161" cy="34623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index.js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if(OS_ANDROID)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$.index.addEventListener('open',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switch(Alloy.Globals.action)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case 'maps':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doClickMaps();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break;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case 'youtube':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doClickYouTube();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 break;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</a:t>
            </a:r>
            <a:endParaRPr lang="en-US" sz="12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93892" name="Content Placeholder 2"/>
          <p:cNvSpPr txBox="1">
            <a:spLocks/>
          </p:cNvSpPr>
          <p:nvPr/>
        </p:nvSpPr>
        <p:spPr bwMode="auto">
          <a:xfrm>
            <a:off x="185738" y="1016000"/>
            <a:ext cx="4068762" cy="4025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alloy.js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if(OS_ANDROID)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Alloy.Globals.action = '';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activity = Ti.Android.currentActivity;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function doIt(e)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var args = activity.getIntent().getData();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if(args &amp;&amp; args != 'urlschemes://')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// parse the url string and arguments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	     var parsedArgs = urlParser(args); 	     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switch(parsedArgs[0])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case 'maps':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      Alloy.Globals.action = 'maps';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	break;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case 'youtube':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      Alloy.Globals.action = 'youtube'; break;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activity.addEventListener("start", doIt);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1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</a:t>
            </a:r>
            <a:endParaRPr lang="en-US" sz="11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Parsing</a:t>
            </a:r>
            <a:r>
              <a:rPr lang="es-EC" cap="small" dirty="0"/>
              <a:t> </a:t>
            </a:r>
            <a:r>
              <a:rPr lang="es-EC" cap="small" dirty="0" err="1"/>
              <a:t>Arguments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4915" name="Content Placeholder 2"/>
          <p:cNvSpPr txBox="1">
            <a:spLocks/>
          </p:cNvSpPr>
          <p:nvPr/>
        </p:nvSpPr>
        <p:spPr bwMode="auto">
          <a:xfrm>
            <a:off x="407988" y="925513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function urlParser(url)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strips out urlschemes:// (and Urlschemes://)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url = url.replace(/[Uu]rlschemes:\/\/\?/,"");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splits and returns an array of arguments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return url.split('&amp;');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smtClean="0"/>
              <a:t>Sanitize </a:t>
            </a:r>
            <a:r>
              <a:rPr lang="es-EC" b="0" cap="small" dirty="0"/>
              <a:t>your </a:t>
            </a:r>
            <a:r>
              <a:rPr lang="es-EC" b="0" cap="small" dirty="0" smtClean="0"/>
              <a:t>inputs</a:t>
            </a:r>
            <a:endParaRPr lang="es-EC" b="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lnSpcReduction="10000"/>
          </a:bodyPr>
          <a:lstStyle/>
          <a:p>
            <a:pPr marL="0" indent="0" algn="ctr">
              <a:buFontTx/>
              <a:buNone/>
              <a:defRPr/>
            </a:pPr>
            <a:r>
              <a:rPr lang="en-US" dirty="0"/>
              <a:t>Just like with web applications, you should</a:t>
            </a:r>
            <a:r>
              <a:rPr lang="en-US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Check for correct data types</a:t>
            </a:r>
          </a:p>
          <a:p>
            <a:pPr>
              <a:defRPr/>
            </a:pPr>
            <a:r>
              <a:rPr lang="en-US" dirty="0"/>
              <a:t>Don't 'blindly' pass arguments to database queries</a:t>
            </a:r>
          </a:p>
          <a:p>
            <a:pPr>
              <a:defRPr/>
            </a:pPr>
            <a:r>
              <a:rPr lang="en-US" dirty="0"/>
              <a:t>Confirm permissions and security</a:t>
            </a:r>
          </a:p>
          <a:p>
            <a:pPr>
              <a:defRPr/>
            </a:pPr>
            <a:r>
              <a:rPr lang="en-US" dirty="0"/>
              <a:t>Don't expose destructive actions via launch </a:t>
            </a:r>
            <a:r>
              <a:rPr lang="en-US" dirty="0" smtClean="0"/>
              <a:t>arguments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smtClean="0"/>
              <a:t>Demo</a:t>
            </a:r>
            <a:endParaRPr lang="es-EC" b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8" y="1033463"/>
            <a:ext cx="423862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6963" name="4 CuadroTexto"/>
          <p:cNvSpPr txBox="1">
            <a:spLocks noChangeArrowheads="1"/>
          </p:cNvSpPr>
          <p:nvPr/>
        </p:nvSpPr>
        <p:spPr bwMode="auto">
          <a:xfrm>
            <a:off x="3011488" y="4692650"/>
            <a:ext cx="3200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i="1"/>
              <a:t>Some links work only on device</a:t>
            </a:r>
            <a:endParaRPr lang="es-EC" b="1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Launched native and third-party </a:t>
            </a:r>
            <a:r>
              <a:rPr lang="en-US" dirty="0" smtClean="0"/>
              <a:t>apps</a:t>
            </a:r>
          </a:p>
          <a:p>
            <a:pPr>
              <a:defRPr/>
            </a:pPr>
            <a:r>
              <a:rPr lang="en-US" dirty="0" smtClean="0"/>
              <a:t>Configured </a:t>
            </a:r>
            <a:r>
              <a:rPr lang="en-US" dirty="0"/>
              <a:t>your app's URL </a:t>
            </a:r>
            <a:r>
              <a:rPr lang="en-US" dirty="0" smtClean="0"/>
              <a:t>scheme</a:t>
            </a:r>
          </a:p>
          <a:p>
            <a:pPr>
              <a:defRPr/>
            </a:pPr>
            <a:r>
              <a:rPr lang="en-US" dirty="0" smtClean="0"/>
              <a:t>Passed </a:t>
            </a:r>
            <a:r>
              <a:rPr lang="en-US" dirty="0"/>
              <a:t>data between apps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cap="smal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lab, you will: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s-EC" dirty="0" err="1"/>
              <a:t>Create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</a:t>
            </a:r>
            <a:r>
              <a:rPr lang="es-EC" dirty="0" err="1"/>
              <a:t>two</a:t>
            </a:r>
            <a:r>
              <a:rPr lang="es-EC" dirty="0"/>
              <a:t> apps </a:t>
            </a:r>
            <a:r>
              <a:rPr lang="es-EC" dirty="0" err="1"/>
              <a:t>just</a:t>
            </a:r>
            <a:r>
              <a:rPr lang="es-EC" dirty="0"/>
              <a:t> </a:t>
            </a:r>
            <a:r>
              <a:rPr lang="es-EC" dirty="0" err="1"/>
              <a:t>demoed</a:t>
            </a:r>
            <a:endParaRPr lang="es-EC" dirty="0"/>
          </a:p>
          <a:p>
            <a:pPr>
              <a:defRPr/>
            </a:pPr>
            <a:r>
              <a:rPr lang="es-EC" dirty="0"/>
              <a:t>Target app </a:t>
            </a:r>
            <a:r>
              <a:rPr lang="es-EC" dirty="0" err="1"/>
              <a:t>itself</a:t>
            </a:r>
            <a:r>
              <a:rPr lang="es-EC" dirty="0"/>
              <a:t> can </a:t>
            </a:r>
            <a:r>
              <a:rPr lang="es-EC" dirty="0" err="1"/>
              <a:t>launch</a:t>
            </a:r>
            <a:r>
              <a:rPr lang="es-EC" dirty="0"/>
              <a:t> </a:t>
            </a:r>
            <a:r>
              <a:rPr lang="es-EC" dirty="0" err="1"/>
              <a:t>various</a:t>
            </a:r>
            <a:r>
              <a:rPr lang="es-EC" dirty="0"/>
              <a:t> </a:t>
            </a:r>
            <a:r>
              <a:rPr lang="es-EC" dirty="0" err="1"/>
              <a:t>native</a:t>
            </a:r>
            <a:r>
              <a:rPr lang="es-EC" dirty="0"/>
              <a:t> apps</a:t>
            </a:r>
          </a:p>
          <a:p>
            <a:pPr>
              <a:defRPr/>
            </a:pPr>
            <a:r>
              <a:rPr lang="es-EC" dirty="0" err="1"/>
              <a:t>Source</a:t>
            </a:r>
            <a:r>
              <a:rPr lang="es-EC" dirty="0"/>
              <a:t> app </a:t>
            </a:r>
            <a:r>
              <a:rPr lang="es-EC" dirty="0" err="1"/>
              <a:t>will</a:t>
            </a:r>
            <a:r>
              <a:rPr lang="es-EC" dirty="0"/>
              <a:t> </a:t>
            </a:r>
            <a:r>
              <a:rPr lang="es-EC" dirty="0" err="1"/>
              <a:t>launch</a:t>
            </a:r>
            <a:r>
              <a:rPr lang="es-EC" dirty="0"/>
              <a:t> target</a:t>
            </a:r>
          </a:p>
          <a:p>
            <a:pPr>
              <a:defRPr/>
            </a:pPr>
            <a:r>
              <a:rPr lang="es-EC" dirty="0" err="1"/>
              <a:t>Buttons</a:t>
            </a:r>
            <a:r>
              <a:rPr lang="es-EC" dirty="0"/>
              <a:t> in </a:t>
            </a:r>
            <a:r>
              <a:rPr lang="es-EC" dirty="0" err="1"/>
              <a:t>Source</a:t>
            </a:r>
            <a:r>
              <a:rPr lang="es-EC" dirty="0"/>
              <a:t> app </a:t>
            </a:r>
            <a:r>
              <a:rPr lang="es-EC" dirty="0" err="1"/>
              <a:t>will</a:t>
            </a:r>
            <a:r>
              <a:rPr lang="es-EC" dirty="0"/>
              <a:t> </a:t>
            </a:r>
            <a:r>
              <a:rPr lang="es-EC" dirty="0" err="1"/>
              <a:t>launch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</a:t>
            </a:r>
            <a:r>
              <a:rPr lang="es-EC" dirty="0" err="1"/>
              <a:t>native</a:t>
            </a:r>
            <a:r>
              <a:rPr lang="es-EC" dirty="0"/>
              <a:t> apps </a:t>
            </a:r>
            <a:r>
              <a:rPr lang="es-EC" dirty="0" err="1"/>
              <a:t>via</a:t>
            </a:r>
            <a:r>
              <a:rPr lang="es-EC" dirty="0"/>
              <a:t> target app</a:t>
            </a:r>
          </a:p>
          <a:p>
            <a:pPr marL="0" indent="0">
              <a:buFontTx/>
              <a:buNone/>
              <a:defRPr/>
            </a:pP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/>
          </a:p>
          <a:p>
            <a:pPr marL="0" indent="0" algn="ctr">
              <a:buFontTx/>
              <a:buNone/>
              <a:defRPr/>
            </a:pPr>
            <a:r>
              <a:rPr lang="es-EC" dirty="0" err="1" smtClean="0"/>
              <a:t>Lab</a:t>
            </a:r>
            <a:r>
              <a:rPr lang="es-EC" dirty="0"/>
              <a:t>: </a:t>
            </a:r>
            <a:r>
              <a:rPr lang="es-EC" dirty="0">
                <a:hlinkClick r:id="rId2"/>
              </a:rPr>
              <a:t>wiki.appcelerator.org/</a:t>
            </a:r>
            <a:r>
              <a:rPr lang="es-EC" dirty="0" err="1">
                <a:hlinkClick r:id="rId2"/>
              </a:rPr>
              <a:t>display</a:t>
            </a:r>
            <a:r>
              <a:rPr lang="es-EC" dirty="0">
                <a:hlinkClick r:id="rId2"/>
              </a:rPr>
              <a:t>/</a:t>
            </a:r>
            <a:r>
              <a:rPr lang="es-EC" dirty="0" err="1">
                <a:hlinkClick r:id="rId2"/>
              </a:rPr>
              <a:t>td</a:t>
            </a:r>
            <a:r>
              <a:rPr lang="es-EC" dirty="0">
                <a:hlinkClick r:id="rId2"/>
              </a:rPr>
              <a:t>/08+-+</a:t>
            </a:r>
            <a:r>
              <a:rPr lang="es-EC" dirty="0" err="1">
                <a:hlinkClick r:id="rId2"/>
              </a:rPr>
              <a:t>App+Interconnections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3" name="Group 2"/>
          <p:cNvGrpSpPr>
            <a:grpSpLocks/>
          </p:cNvGrpSpPr>
          <p:nvPr/>
        </p:nvGrpSpPr>
        <p:grpSpPr bwMode="auto">
          <a:xfrm>
            <a:off x="-6350" y="0"/>
            <a:ext cx="9312275" cy="5143500"/>
            <a:chOff x="-6934" y="0"/>
            <a:chExt cx="9313440" cy="5143500"/>
          </a:xfrm>
        </p:grpSpPr>
        <p:pic>
          <p:nvPicPr>
            <p:cNvPr id="100358" name="Picture 1" descr="background-cover-muted_V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34" y="0"/>
              <a:ext cx="4660954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359" name="Picture 6" descr="background-cover-muted_V.jp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553" y="0"/>
              <a:ext cx="4660953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960438" y="1609725"/>
            <a:ext cx="284797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9600" cap="small" dirty="0">
                <a:solidFill>
                  <a:srgbClr val="FFFFFF"/>
                </a:solidFill>
                <a:latin typeface="Corbel" charset="0"/>
                <a:ea typeface="ＭＳ Ｐゴシック" charset="0"/>
                <a:cs typeface="ＭＳ Ｐゴシック" charset="0"/>
              </a:rPr>
              <a:t>LAB</a:t>
            </a:r>
            <a:endParaRPr lang="en-US" sz="9600" dirty="0">
              <a:solidFill>
                <a:srgbClr val="FFFFFF"/>
              </a:solidFill>
              <a:latin typeface="Corbe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19663" y="149225"/>
            <a:ext cx="4051300" cy="415448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Create a default project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Run it in the simulator/emulator using both Studio and the CLI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s-EC" sz="2400"/>
              <a:t>Configure app and run-time options</a:t>
            </a:r>
          </a:p>
          <a:p>
            <a:pPr algn="ctr" eaLnBrk="1" hangingPunct="1"/>
            <a:endParaRPr lang="en-US" altLang="es-EC" sz="2400"/>
          </a:p>
          <a:p>
            <a:pPr eaLnBrk="1" hangingPunct="1"/>
            <a:r>
              <a:rPr lang="en-US" altLang="es-EC" sz="2400"/>
              <a:t>Lab: Appecelerator Wiki &gt; TCD &gt; 03 – Titanium Basics </a:t>
            </a:r>
          </a:p>
          <a:p>
            <a:pPr eaLnBrk="1" hangingPunct="1"/>
            <a:r>
              <a:rPr lang="en-US" altLang="es-EC" sz="2400">
                <a:hlinkClick r:id="rId4"/>
              </a:rPr>
              <a:t>wiki.appcelerator.org/display/td/03.+Titanium+Basics</a:t>
            </a:r>
            <a:endParaRPr lang="en-US" altLang="es-EC" sz="2400"/>
          </a:p>
        </p:txBody>
      </p:sp>
      <p:pic>
        <p:nvPicPr>
          <p:cNvPr id="100356" name="Picture 3" descr="Cover_titanium blu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63"/>
            <a:ext cx="9305925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TextBox 3"/>
          <p:cNvSpPr txBox="1">
            <a:spLocks noChangeArrowheads="1"/>
          </p:cNvSpPr>
          <p:nvPr/>
        </p:nvSpPr>
        <p:spPr bwMode="auto">
          <a:xfrm>
            <a:off x="2655888" y="2235200"/>
            <a:ext cx="3798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s-EC" sz="2800">
                <a:solidFill>
                  <a:schemeClr val="bg1"/>
                </a:solidFill>
              </a:rPr>
              <a:t>SOLUTION WALK THRU</a:t>
            </a:r>
          </a:p>
        </p:txBody>
      </p:sp>
    </p:spTree>
    <p:extLst>
      <p:ext uri="{BB962C8B-B14F-4D97-AF65-F5344CB8AC3E}">
        <p14:creationId xmlns:p14="http://schemas.microsoft.com/office/powerpoint/2010/main" val="1416183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/>
              <a:t>Performance and </a:t>
            </a:r>
            <a:r>
              <a:rPr lang="es-EC" cap="small" dirty="0" err="1"/>
              <a:t>Optimization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INPUTS &amp; OUTPUTS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30310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Manage and profile memory in a Titanium app</a:t>
            </a:r>
          </a:p>
          <a:p>
            <a:r>
              <a:rPr lang="en-US">
                <a:latin typeface="Corbel" charset="0"/>
              </a:rPr>
              <a:t>Identify performance best practices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13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MEMORY MANAGEMENT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Memory</a:t>
            </a:r>
            <a:r>
              <a:rPr lang="es-EC" cap="small" dirty="0"/>
              <a:t> </a:t>
            </a:r>
            <a:r>
              <a:rPr lang="es-EC" cap="small" dirty="0" err="1" smtClean="0"/>
              <a:t>Limitations</a:t>
            </a:r>
            <a:endParaRPr lang="es-EC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651000"/>
          <a:ext cx="8229600" cy="2127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34599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iOS</a:t>
                      </a:r>
                      <a:endParaRPr lang="es-EC" sz="16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50" marR="95250" marT="95307" marB="9530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Android</a:t>
                      </a:r>
                    </a:p>
                  </a:txBody>
                  <a:tcPr marL="95250" marR="95250" marT="95307" marB="95307" anchor="ctr"/>
                </a:tc>
              </a:tr>
              <a:tr h="371062"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iPhone ~12 MB</a:t>
                      </a:r>
                    </a:p>
                  </a:txBody>
                  <a:tcPr marT="45747" marB="45747"/>
                </a:tc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C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Froyo</a:t>
                      </a: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s-EC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Gingerbread</a:t>
                      </a: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(2.2/2.3) - 24 MB</a:t>
                      </a:r>
                    </a:p>
                  </a:txBody>
                  <a:tcPr marT="45747" marB="45747"/>
                </a:tc>
              </a:tr>
              <a:tr h="371062"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iPad ~30-50 MB</a:t>
                      </a:r>
                    </a:p>
                  </a:txBody>
                  <a:tcPr marT="45747" marB="45747"/>
                </a:tc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C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ICS - 24 MB</a:t>
                      </a:r>
                    </a:p>
                  </a:txBody>
                  <a:tcPr marT="45747" marB="45747"/>
                </a:tc>
              </a:tr>
              <a:tr h="371062"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b="0" i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7" marB="45747"/>
                </a:tc>
                <a:tc>
                  <a:txBody>
                    <a:bodyPr/>
                    <a:lstStyle/>
                    <a:p>
                      <a:pPr marL="285750" marR="0" indent="-28575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ICS w/ "large heap" - 128 MB</a:t>
                      </a:r>
                    </a:p>
                  </a:txBody>
                  <a:tcPr marT="45747" marB="45747"/>
                </a:tc>
              </a:tr>
              <a:tr h="579466">
                <a:tc>
                  <a:txBody>
                    <a:bodyPr/>
                    <a:lstStyle/>
                    <a:p>
                      <a:pPr marL="0" marR="0" indent="0" algn="l" defTabSz="408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Apple does not publish information about their app termination threshold</a:t>
                      </a:r>
                    </a:p>
                  </a:txBody>
                  <a:tcPr marT="45747" marB="45747"/>
                </a:tc>
                <a:tc>
                  <a:txBody>
                    <a:bodyPr/>
                    <a:lstStyle/>
                    <a:p>
                      <a:endParaRPr lang="es-EC" sz="1600" dirty="0"/>
                    </a:p>
                  </a:txBody>
                  <a:tcPr marT="45747" marB="45747"/>
                </a:tc>
              </a:tr>
            </a:tbl>
          </a:graphicData>
        </a:graphic>
      </p:graphicFrame>
      <p:sp>
        <p:nvSpPr>
          <p:cNvPr id="305174" name="Subtitle 2"/>
          <p:cNvSpPr txBox="1">
            <a:spLocks/>
          </p:cNvSpPr>
          <p:nvPr/>
        </p:nvSpPr>
        <p:spPr bwMode="auto">
          <a:xfrm>
            <a:off x="495300" y="1100326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latin typeface="Open Sans" charset="0"/>
                <a:cs typeface="Open Sans" charset="0"/>
              </a:rPr>
              <a:t>Computation is usually not the bottleneck, RAM is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Managing</a:t>
            </a:r>
            <a:r>
              <a:rPr lang="es-EC" cap="small" dirty="0"/>
              <a:t> </a:t>
            </a:r>
            <a:r>
              <a:rPr lang="es-EC" cap="small" dirty="0" err="1" smtClean="0"/>
              <a:t>Memory</a:t>
            </a:r>
            <a:endParaRPr lang="es-EC" dirty="0"/>
          </a:p>
        </p:txBody>
      </p:sp>
      <p:sp>
        <p:nvSpPr>
          <p:cNvPr id="30617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Understand JavaScript garbage collection</a:t>
            </a:r>
          </a:p>
          <a:p>
            <a:r>
              <a:rPr lang="en-US">
                <a:latin typeface="Corbel" charset="0"/>
              </a:rPr>
              <a:t>Understand native-layer memory deallocation</a:t>
            </a:r>
          </a:p>
          <a:p>
            <a:r>
              <a:rPr lang="en-US">
                <a:latin typeface="Corbel" charset="0"/>
              </a:rPr>
              <a:t>Write high-quality code</a:t>
            </a:r>
          </a:p>
          <a:p>
            <a:r>
              <a:rPr lang="en-US">
                <a:latin typeface="Corbel" charset="0"/>
              </a:rPr>
              <a:t>Profile your app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JavaScript </a:t>
            </a:r>
            <a:r>
              <a:rPr lang="es-EC" cap="small" dirty="0" err="1"/>
              <a:t>Garbage</a:t>
            </a:r>
            <a:r>
              <a:rPr lang="es-EC" cap="small" dirty="0"/>
              <a:t> </a:t>
            </a:r>
            <a:r>
              <a:rPr lang="es-EC" cap="small" dirty="0" err="1" smtClean="0"/>
              <a:t>Collection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Automatic (no manual allocation/</a:t>
            </a:r>
            <a:r>
              <a:rPr lang="en-US" dirty="0" err="1"/>
              <a:t>deallocation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/>
              <a:t>'Mark </a:t>
            </a:r>
            <a:r>
              <a:rPr lang="en-US" dirty="0"/>
              <a:t>and Sweep' stops execution periodically &amp; </a:t>
            </a:r>
            <a:r>
              <a:rPr lang="en-US" dirty="0" smtClean="0"/>
              <a:t>briefly</a:t>
            </a:r>
          </a:p>
          <a:p>
            <a:pPr>
              <a:defRPr/>
            </a:pPr>
            <a:r>
              <a:rPr lang="en-US" dirty="0" smtClean="0"/>
              <a:t>Interpreter </a:t>
            </a:r>
            <a:r>
              <a:rPr lang="en-US" dirty="0"/>
              <a:t>decides when and </a:t>
            </a:r>
            <a:r>
              <a:rPr lang="en-US" dirty="0" smtClean="0"/>
              <a:t>how</a:t>
            </a:r>
          </a:p>
          <a:p>
            <a:pPr>
              <a:defRPr/>
            </a:pPr>
            <a:r>
              <a:rPr lang="en-US" dirty="0"/>
              <a:t>Objects collected when no references remain</a:t>
            </a:r>
          </a:p>
          <a:p>
            <a:pPr>
              <a:defRPr/>
            </a:pPr>
            <a:r>
              <a:rPr lang="en-US" dirty="0"/>
              <a:t>Nothing in the global space is ever collected!</a:t>
            </a:r>
          </a:p>
          <a:p>
            <a:pPr>
              <a:defRPr/>
            </a:pPr>
            <a:r>
              <a:rPr lang="en-US" dirty="0"/>
              <a:t>"Force" collection by encapsulating within functions or modules that will go out of scope</a:t>
            </a:r>
          </a:p>
          <a:p>
            <a:pPr>
              <a:defRPr/>
            </a:pPr>
            <a:r>
              <a:rPr lang="en-US" dirty="0"/>
              <a:t>Or, set variables to </a:t>
            </a:r>
            <a:r>
              <a:rPr lang="en-US" b="1" dirty="0" smtClean="0"/>
              <a:t>null</a:t>
            </a:r>
            <a:endParaRPr lang="en-US" b="1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Titanium</a:t>
            </a:r>
            <a:r>
              <a:rPr lang="es-EC" cap="small" dirty="0"/>
              <a:t> </a:t>
            </a:r>
            <a:r>
              <a:rPr lang="es-EC" cap="small" dirty="0" err="1"/>
              <a:t>Native</a:t>
            </a:r>
            <a:r>
              <a:rPr lang="es-EC" cap="small" dirty="0"/>
              <a:t> </a:t>
            </a:r>
            <a:r>
              <a:rPr lang="es-EC" cap="small" dirty="0" err="1"/>
              <a:t>Layer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8227" name="Content Placeholder 2"/>
          <p:cNvSpPr txBox="1">
            <a:spLocks/>
          </p:cNvSpPr>
          <p:nvPr/>
        </p:nvSpPr>
        <p:spPr bwMode="auto">
          <a:xfrm>
            <a:off x="407988" y="2072365"/>
            <a:ext cx="83280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win.close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// ← its children can be collected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imageview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= null; // ← native proxy can be 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deallocated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(function()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win = 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Ti.UI.createWindow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</a:t>
            </a:r>
            <a:r>
              <a:rPr lang="en-US" sz="20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win.open</a:t>
            </a: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// ← when user closes this window, it will be collected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})(); </a:t>
            </a:r>
            <a:endParaRPr lang="es-EC" sz="20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08228" name="Subtitle 2"/>
          <p:cNvSpPr txBox="1">
            <a:spLocks/>
          </p:cNvSpPr>
          <p:nvPr/>
        </p:nvSpPr>
        <p:spPr bwMode="auto">
          <a:xfrm>
            <a:off x="407988" y="1150896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Object collected/nulled in JS signals native to </a:t>
            </a:r>
            <a:r>
              <a:rPr lang="en-US" sz="1400" dirty="0" err="1">
                <a:solidFill>
                  <a:srgbClr val="EFEEED"/>
                </a:solidFill>
                <a:latin typeface="Open Sans" charset="0"/>
                <a:cs typeface="Open Sans" charset="0"/>
              </a:rPr>
              <a:t>deallocate</a:t>
            </a:r>
            <a:endParaRPr lang="en-US" sz="1400" dirty="0">
              <a:solidFill>
                <a:srgbClr val="EFEEED"/>
              </a:solidFill>
              <a:latin typeface="Open Sans" charset="0"/>
              <a:cs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Avoiding</a:t>
            </a:r>
            <a:r>
              <a:rPr lang="es-EC" cap="small" dirty="0"/>
              <a:t> </a:t>
            </a:r>
            <a:r>
              <a:rPr lang="es-EC" cap="small" dirty="0" err="1"/>
              <a:t>Memory</a:t>
            </a:r>
            <a:r>
              <a:rPr lang="es-EC" cap="small" dirty="0"/>
              <a:t> </a:t>
            </a:r>
            <a:r>
              <a:rPr lang="es-EC" cap="small" dirty="0" err="1" smtClean="0"/>
              <a:t>Leaks</a:t>
            </a:r>
            <a:endParaRPr lang="es-EC" dirty="0"/>
          </a:p>
        </p:txBody>
      </p:sp>
      <p:sp>
        <p:nvSpPr>
          <p:cNvPr id="30925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Don't store variables in the global scope</a:t>
            </a:r>
          </a:p>
          <a:p>
            <a:r>
              <a:rPr lang="en-US">
                <a:latin typeface="Corbel" charset="0"/>
              </a:rPr>
              <a:t>Set objects = null when no longer needed</a:t>
            </a:r>
          </a:p>
          <a:p>
            <a:r>
              <a:rPr lang="en-US">
                <a:latin typeface="Corbel" charset="0"/>
              </a:rPr>
              <a:t>Watch for "hidden" references in functions, closures, event listeners, accidental global assignments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Limit</a:t>
            </a:r>
            <a:r>
              <a:rPr lang="es-EC" cap="small" dirty="0"/>
              <a:t> </a:t>
            </a:r>
            <a:r>
              <a:rPr lang="es-EC" cap="small" dirty="0" err="1"/>
              <a:t>Images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0275" name="Content Placeholder 2"/>
          <p:cNvSpPr txBox="1">
            <a:spLocks/>
          </p:cNvSpPr>
          <p:nvPr/>
        </p:nvSpPr>
        <p:spPr bwMode="auto">
          <a:xfrm>
            <a:off x="407988" y="2311400"/>
            <a:ext cx="83280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200 by 200 px image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40,000 pixels x 32 bits per pixel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1,280,000 bits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160,000 Bytes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156.25 KB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= ~1/6th MB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10276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Images are bitmap in memory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No compression in memory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File format doesn't matter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Lazy load images — when you need them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Then unload / destroy images you no longer need them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Demo: </a:t>
            </a:r>
            <a:r>
              <a:rPr lang="es-EC" b="0" cap="small" dirty="0" err="1"/>
              <a:t>Profiling</a:t>
            </a:r>
            <a:r>
              <a:rPr lang="es-EC" b="0" cap="small" dirty="0"/>
              <a:t> </a:t>
            </a:r>
            <a:r>
              <a:rPr lang="es-EC" b="0" cap="small" dirty="0" err="1"/>
              <a:t>an</a:t>
            </a:r>
            <a:r>
              <a:rPr lang="es-EC" b="0" cap="small" dirty="0"/>
              <a:t> </a:t>
            </a:r>
            <a:r>
              <a:rPr lang="es-EC" b="0" cap="small" dirty="0" smtClean="0"/>
              <a:t>App</a:t>
            </a:r>
            <a:endParaRPr lang="es-EC" b="0" dirty="0"/>
          </a:p>
        </p:txBody>
      </p:sp>
      <p:sp>
        <p:nvSpPr>
          <p:cNvPr id="3112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iOS: Use Instruments — either Allocations or Leaks</a:t>
            </a:r>
          </a:p>
          <a:p>
            <a:r>
              <a:rPr lang="en-US">
                <a:latin typeface="Corbel" charset="0"/>
              </a:rPr>
              <a:t>Android: Use Monitor (more difficult)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21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22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dirty="0" smtClean="0"/>
              <a:t>PERFORMANCE TIPS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" descr="00b-iphone_accelerome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8" y="1878013"/>
            <a:ext cx="2862262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Accelerometer</a:t>
            </a:r>
            <a:endParaRPr lang="es-EC" dirty="0"/>
          </a:p>
        </p:txBody>
      </p:sp>
      <p:sp>
        <p:nvSpPr>
          <p:cNvPr id="4096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Directional Information</a:t>
            </a:r>
          </a:p>
          <a:p>
            <a:r>
              <a:rPr lang="en-US">
                <a:latin typeface="Corbel" charset="0"/>
              </a:rPr>
              <a:t>Use in conjunction with Compass</a:t>
            </a:r>
          </a:p>
          <a:p>
            <a:r>
              <a:rPr lang="en-US">
                <a:latin typeface="Corbel" charset="0"/>
              </a:rPr>
              <a:t>Directional Scrolling</a:t>
            </a:r>
          </a:p>
          <a:p>
            <a:r>
              <a:rPr lang="en-US">
                <a:latin typeface="Corbel" charset="0"/>
              </a:rPr>
              <a:t>Dictates Orientation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JavaScript </a:t>
            </a:r>
            <a:r>
              <a:rPr lang="es-EC" b="0" cap="small" dirty="0" err="1"/>
              <a:t>loading</a:t>
            </a:r>
            <a:r>
              <a:rPr lang="es-EC" b="0" cap="small" dirty="0"/>
              <a:t> </a:t>
            </a:r>
            <a:r>
              <a:rPr lang="es-EC" b="0" cap="small" dirty="0" err="1" smtClean="0"/>
              <a:t>tips</a:t>
            </a:r>
            <a:endParaRPr lang="es-EC" b="0" dirty="0"/>
          </a:p>
        </p:txBody>
      </p:sp>
      <p:sp>
        <p:nvSpPr>
          <p:cNvPr id="3133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Defer loading a script until it is </a:t>
            </a:r>
            <a:r>
              <a:rPr lang="en-US" i="1">
                <a:latin typeface="Corbel" charset="0"/>
              </a:rPr>
              <a:t>actually needed</a:t>
            </a:r>
          </a:p>
          <a:p>
            <a:r>
              <a:rPr lang="en-US">
                <a:latin typeface="Corbel" charset="0"/>
              </a:rPr>
              <a:t>Use </a:t>
            </a:r>
            <a:r>
              <a:rPr lang="en-US" b="1">
                <a:latin typeface="Corbel" charset="0"/>
              </a:rPr>
              <a:t>require() </a:t>
            </a:r>
            <a:r>
              <a:rPr lang="en-US">
                <a:latin typeface="Corbel" charset="0"/>
              </a:rPr>
              <a:t>to capitalize on caching</a:t>
            </a:r>
          </a:p>
          <a:p>
            <a:r>
              <a:rPr lang="en-US">
                <a:latin typeface="Corbel" charset="0"/>
              </a:rPr>
              <a:t>Avoid </a:t>
            </a:r>
            <a:r>
              <a:rPr lang="en-US" b="1">
                <a:latin typeface="Corbel" charset="0"/>
              </a:rPr>
              <a:t>Ti.include()</a:t>
            </a:r>
            <a:r>
              <a:rPr lang="en-US">
                <a:latin typeface="Corbel" charset="0"/>
              </a:rPr>
              <a:t>, remember </a:t>
            </a:r>
            <a:r>
              <a:rPr lang="en-US" b="1">
                <a:latin typeface="Corbel" charset="0"/>
              </a:rPr>
              <a:t>eval()</a:t>
            </a:r>
            <a:r>
              <a:rPr lang="en-US">
                <a:latin typeface="Corbel" charset="0"/>
              </a:rPr>
              <a:t> is "evil“</a:t>
            </a:r>
          </a:p>
          <a:p>
            <a:r>
              <a:rPr lang="en-US">
                <a:latin typeface="Corbel" charset="0"/>
              </a:rPr>
              <a:t>Use Alloy's conditionals, e.g. IS_IOS, IS_ANDROID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/>
              <a:t>JavaScript </a:t>
            </a:r>
            <a:r>
              <a:rPr lang="es-EC" b="0" cap="small" dirty="0" err="1"/>
              <a:t>Optimizations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4371" name="Content Placeholder 2"/>
          <p:cNvSpPr txBox="1">
            <a:spLocks/>
          </p:cNvSpPr>
          <p:nvPr/>
        </p:nvSpPr>
        <p:spPr bwMode="auto">
          <a:xfrm>
            <a:off x="407988" y="1359456"/>
            <a:ext cx="8328025" cy="367748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=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Ti.UI.createTableView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data = [];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for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i = 0; i &lt; 10000; i++){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data.push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Ti.UI.createTableViewRow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title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:'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#'+i,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selectionStyle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Ti.UI.iPhone.TableViewCellSelectionStyle.BLUE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table.setData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https://gist.github.com/2989311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and https://gist.github.com/3056032 </a:t>
            </a:r>
            <a:b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14372" name="Subtitle 2"/>
          <p:cNvSpPr txBox="1">
            <a:spLocks/>
          </p:cNvSpPr>
          <p:nvPr/>
        </p:nvSpPr>
        <p:spPr bwMode="auto">
          <a:xfrm>
            <a:off x="407988" y="890588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Avoid trips across the bridge!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/>
              <a:t>JavaScript </a:t>
            </a:r>
            <a:r>
              <a:rPr lang="es-EC" b="0" cap="small" dirty="0" err="1"/>
              <a:t>Optimizations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5395" name="Content Placeholder 2"/>
          <p:cNvSpPr txBox="1">
            <a:spLocks/>
          </p:cNvSpPr>
          <p:nvPr/>
        </p:nvSpPr>
        <p:spPr bwMode="auto">
          <a:xfrm>
            <a:off x="407988" y="1498938"/>
            <a:ext cx="8328025" cy="344500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 smtClean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=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Ti.UI.createTableView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data = [];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for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i = 0; i &lt; 10000; i++){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	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generic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object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can be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faster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data.push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title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:'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#'+i,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selectionStyle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Ti.UI.iPhone.TableViewCellSelectionStyle.BLUE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table.setData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https://gist.github.com/2989311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and https://gist.github.com/3056032 </a:t>
            </a:r>
            <a:b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15396" name="Subtitle 2"/>
          <p:cNvSpPr txBox="1">
            <a:spLocks/>
          </p:cNvSpPr>
          <p:nvPr/>
        </p:nvSpPr>
        <p:spPr bwMode="auto">
          <a:xfrm>
            <a:off x="407988" y="1007336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Avoid trips across the bridge!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/>
              <a:t>JavaScript </a:t>
            </a:r>
            <a:r>
              <a:rPr lang="es-EC" b="0" cap="small" dirty="0" err="1"/>
              <a:t>Optimizations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6419" name="Content Placeholder 2"/>
          <p:cNvSpPr txBox="1">
            <a:spLocks/>
          </p:cNvSpPr>
          <p:nvPr/>
        </p:nvSpPr>
        <p:spPr bwMode="auto">
          <a:xfrm>
            <a:off x="407988" y="1328461"/>
            <a:ext cx="8328025" cy="367748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=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Ti.UI.createTableView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data = [];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create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local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to Ti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properties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SEL_STYLE_BLUE =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Ti.UI.iPhone.TableViewCellSelectionStyle.BLUE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for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var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i = 0; i &lt; 10000; i++){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data.push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title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:'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#'+i,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selectionStyle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SEL_STYLE_BLUE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table.setData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(data);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References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 https://gist.github.com/2989311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and https://gist.github.com/3056032 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316420" name="Subtitle 2"/>
          <p:cNvSpPr txBox="1">
            <a:spLocks/>
          </p:cNvSpPr>
          <p:nvPr/>
        </p:nvSpPr>
        <p:spPr bwMode="auto">
          <a:xfrm>
            <a:off x="407988" y="890588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And this is even faster!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Database</a:t>
            </a:r>
            <a:r>
              <a:rPr lang="es-EC" b="0" cap="small" dirty="0"/>
              <a:t> </a:t>
            </a:r>
            <a:r>
              <a:rPr lang="es-EC" b="0" cap="small" dirty="0" smtClean="0"/>
              <a:t>Performance</a:t>
            </a:r>
            <a:endParaRPr lang="es-EC" b="0" dirty="0"/>
          </a:p>
        </p:txBody>
      </p:sp>
      <p:sp>
        <p:nvSpPr>
          <p:cNvPr id="3174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SQL Queries are fast - use these rather than in-memory sorting of JS arrays, etc.</a:t>
            </a:r>
          </a:p>
          <a:p>
            <a:r>
              <a:rPr lang="en-US">
                <a:latin typeface="Corbel" charset="0"/>
              </a:rPr>
              <a:t>Wrap multiple inserts in a transaction</a:t>
            </a:r>
          </a:p>
          <a:p>
            <a:r>
              <a:rPr lang="en-US">
                <a:latin typeface="Corbel" charset="0"/>
              </a:rPr>
              <a:t>Avoid loading Blobs into memory — don't store in database</a:t>
            </a:r>
          </a:p>
          <a:p>
            <a:r>
              <a:rPr lang="en-US">
                <a:latin typeface="Corbel" charset="0"/>
              </a:rPr>
              <a:t>Open/close connections with each use</a:t>
            </a:r>
          </a:p>
          <a:p>
            <a:r>
              <a:rPr lang="en-US">
                <a:latin typeface="Corbel" charset="0"/>
              </a:rPr>
              <a:t>SQLite Optimization FAQ - http://j.mp/HFxVZ8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519238"/>
            <a:ext cx="4021137" cy="2859087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Don't assume </a:t>
            </a:r>
            <a:r>
              <a:rPr lang="en-US" dirty="0" err="1"/>
              <a:t>WiFi</a:t>
            </a:r>
            <a:r>
              <a:rPr lang="en-US" dirty="0"/>
              <a:t> — test on cell </a:t>
            </a:r>
            <a:r>
              <a:rPr lang="en-US" dirty="0" smtClean="0"/>
              <a:t>networks</a:t>
            </a:r>
          </a:p>
          <a:p>
            <a:pPr lvl="1">
              <a:defRPr/>
            </a:pPr>
            <a:r>
              <a:rPr lang="en-US" dirty="0" smtClean="0"/>
              <a:t>OS </a:t>
            </a:r>
            <a:r>
              <a:rPr lang="en-US" dirty="0"/>
              <a:t>X: Network Link Conditioner</a:t>
            </a:r>
          </a:p>
          <a:p>
            <a:pPr lvl="1">
              <a:defRPr/>
            </a:pPr>
            <a:r>
              <a:rPr lang="en-US" dirty="0"/>
              <a:t>Windows: Monitor/DDMS</a:t>
            </a:r>
          </a:p>
          <a:p>
            <a:pPr lvl="1">
              <a:defRPr/>
            </a:pPr>
            <a:r>
              <a:rPr lang="en-US" dirty="0"/>
              <a:t>Field testing best</a:t>
            </a:r>
          </a:p>
          <a:p>
            <a:pPr>
              <a:defRPr/>
            </a:pPr>
            <a:r>
              <a:rPr lang="en-US" dirty="0"/>
              <a:t>Decrease service payload </a:t>
            </a:r>
            <a:r>
              <a:rPr lang="en-US" dirty="0" smtClean="0"/>
              <a:t>sizes</a:t>
            </a:r>
          </a:p>
          <a:p>
            <a:pPr>
              <a:defRPr/>
            </a:pPr>
            <a:r>
              <a:rPr lang="en-US" dirty="0" smtClean="0"/>
              <a:t>... </a:t>
            </a:r>
            <a:r>
              <a:rPr lang="en-US" dirty="0"/>
              <a:t>but make as few requests as </a:t>
            </a:r>
            <a:r>
              <a:rPr lang="en-US" dirty="0" smtClean="0"/>
              <a:t>possible</a:t>
            </a:r>
          </a:p>
          <a:p>
            <a:pPr>
              <a:defRPr/>
            </a:pPr>
            <a:r>
              <a:rPr lang="en-US" dirty="0" smtClean="0"/>
              <a:t>Use </a:t>
            </a:r>
            <a:r>
              <a:rPr lang="en-US" dirty="0"/>
              <a:t>JSON as transport</a:t>
            </a:r>
            <a:br>
              <a:rPr lang="en-US" dirty="0"/>
            </a:br>
            <a:r>
              <a:rPr lang="en-US" i="1" dirty="0"/>
              <a:t>set up server-side proxy for SOAP/XML services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Network Performance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3888"/>
            <a:ext cx="4040188" cy="2438400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Installing</a:t>
            </a:r>
            <a:r>
              <a:rPr lang="es-EC" b="0" cap="small" dirty="0"/>
              <a:t> Network Link </a:t>
            </a:r>
            <a:r>
              <a:rPr lang="es-EC" b="0" cap="small" dirty="0" err="1" smtClean="0"/>
              <a:t>Conditioner</a:t>
            </a:r>
            <a:endParaRPr lang="es-EC" b="0" dirty="0"/>
          </a:p>
        </p:txBody>
      </p:sp>
      <p:sp>
        <p:nvSpPr>
          <p:cNvPr id="31949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Open Xcode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Choose Xcode &gt; Open Developer Tool &gt; More Developer Tools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Download </a:t>
            </a:r>
            <a:r>
              <a:rPr lang="es-EC" b="1">
                <a:latin typeface="Corbel" charset="0"/>
              </a:rPr>
              <a:t>Hardware IO Tools for Xcode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s-EC">
                <a:latin typeface="Corbel" charset="0"/>
              </a:rPr>
              <a:t>Double-click </a:t>
            </a:r>
            <a:r>
              <a:rPr lang="es-EC" b="1">
                <a:latin typeface="Corbel" charset="0"/>
              </a:rPr>
              <a:t>Network Link Conditioner.prefpane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Critical on Android, important on iOS too</a:t>
            </a:r>
          </a:p>
          <a:p>
            <a:pPr>
              <a:defRPr/>
            </a:pPr>
            <a:r>
              <a:rPr lang="en-US" dirty="0"/>
              <a:t>Network and </a:t>
            </a:r>
            <a:r>
              <a:rPr lang="en-US" dirty="0" err="1"/>
              <a:t>geolocation</a:t>
            </a:r>
            <a:r>
              <a:rPr lang="en-US" dirty="0"/>
              <a:t> most critical </a:t>
            </a:r>
            <a:r>
              <a:rPr lang="en-US" dirty="0" smtClean="0"/>
              <a:t>concerns</a:t>
            </a:r>
          </a:p>
          <a:p>
            <a:pPr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s-EC" dirty="0"/>
              <a:t>More </a:t>
            </a:r>
            <a:r>
              <a:rPr lang="es-EC" dirty="0" err="1"/>
              <a:t>info</a:t>
            </a:r>
            <a:r>
              <a:rPr lang="es-EC" dirty="0"/>
              <a:t> at:</a:t>
            </a:r>
          </a:p>
          <a:p>
            <a:pPr lvl="1">
              <a:defRPr/>
            </a:pPr>
            <a:r>
              <a:rPr lang="es-EC" dirty="0"/>
              <a:t>Android — http://j.mp/IDMk5H</a:t>
            </a:r>
          </a:p>
          <a:p>
            <a:pPr lvl="1">
              <a:defRPr/>
            </a:pPr>
            <a:r>
              <a:rPr lang="es-EC" dirty="0" err="1"/>
              <a:t>iOS</a:t>
            </a:r>
            <a:r>
              <a:rPr lang="es-EC" dirty="0"/>
              <a:t> — http://j.mp/IDMaeG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Battery</a:t>
            </a:r>
            <a:r>
              <a:rPr lang="es-EC" cap="small" dirty="0"/>
              <a:t> </a:t>
            </a:r>
            <a:r>
              <a:rPr lang="es-EC" cap="small" dirty="0" err="1"/>
              <a:t>Optimization</a:t>
            </a:r>
            <a:endParaRPr lang="es-EC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2188"/>
            <a:ext cx="4040188" cy="170180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UI </a:t>
            </a:r>
            <a:r>
              <a:rPr lang="es-EC" cap="small" dirty="0" err="1" smtClean="0"/>
              <a:t>Optimization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s-EC" dirty="0" err="1"/>
              <a:t>Avoid</a:t>
            </a:r>
            <a:r>
              <a:rPr lang="es-EC" dirty="0"/>
              <a:t> </a:t>
            </a:r>
            <a:r>
              <a:rPr lang="es-EC" dirty="0" err="1"/>
              <a:t>compositing</a:t>
            </a:r>
            <a:r>
              <a:rPr lang="es-EC" dirty="0"/>
              <a:t> </a:t>
            </a:r>
            <a:r>
              <a:rPr lang="es-EC" dirty="0" err="1"/>
              <a:t>operations</a:t>
            </a:r>
            <a:r>
              <a:rPr lang="es-EC" dirty="0"/>
              <a:t>: </a:t>
            </a:r>
            <a:r>
              <a:rPr lang="es-EC" dirty="0" err="1"/>
              <a:t>transparency</a:t>
            </a:r>
            <a:r>
              <a:rPr lang="es-EC" dirty="0"/>
              <a:t>, </a:t>
            </a:r>
            <a:r>
              <a:rPr lang="es-EC" dirty="0" err="1"/>
              <a:t>rounded</a:t>
            </a:r>
            <a:r>
              <a:rPr lang="es-EC" dirty="0"/>
              <a:t> </a:t>
            </a:r>
            <a:r>
              <a:rPr lang="es-EC" dirty="0" err="1"/>
              <a:t>corners</a:t>
            </a:r>
            <a:r>
              <a:rPr lang="es-EC" dirty="0"/>
              <a:t>, </a:t>
            </a:r>
            <a:r>
              <a:rPr lang="es-EC" dirty="0" err="1"/>
              <a:t>gradients</a:t>
            </a:r>
            <a:r>
              <a:rPr lang="es-EC" dirty="0"/>
              <a:t>, </a:t>
            </a:r>
            <a:r>
              <a:rPr lang="es-EC" dirty="0" err="1"/>
              <a:t>drop</a:t>
            </a:r>
            <a:r>
              <a:rPr lang="es-EC" dirty="0"/>
              <a:t> </a:t>
            </a:r>
            <a:r>
              <a:rPr lang="es-EC" dirty="0" err="1" smtClean="0"/>
              <a:t>shadows</a:t>
            </a:r>
            <a:endParaRPr lang="es-EC" dirty="0" smtClean="0"/>
          </a:p>
          <a:p>
            <a:pPr>
              <a:defRPr/>
            </a:pPr>
            <a:r>
              <a:rPr lang="es-EC" dirty="0" smtClean="0"/>
              <a:t>Set </a:t>
            </a:r>
            <a:r>
              <a:rPr lang="es-EC" dirty="0"/>
              <a:t>a BG color to match </a:t>
            </a:r>
            <a:r>
              <a:rPr lang="es-EC" dirty="0" err="1"/>
              <a:t>parent</a:t>
            </a:r>
            <a:r>
              <a:rPr lang="es-EC" dirty="0"/>
              <a:t> </a:t>
            </a:r>
            <a:r>
              <a:rPr lang="es-EC" dirty="0" err="1"/>
              <a:t>container</a:t>
            </a:r>
            <a:r>
              <a:rPr lang="es-EC" dirty="0"/>
              <a:t> — default </a:t>
            </a:r>
            <a:r>
              <a:rPr lang="es-EC" dirty="0" err="1"/>
              <a:t>is</a:t>
            </a:r>
            <a:r>
              <a:rPr lang="es-EC" dirty="0"/>
              <a:t> </a:t>
            </a:r>
            <a:r>
              <a:rPr lang="es-EC" dirty="0" err="1" smtClean="0"/>
              <a:t>transparent</a:t>
            </a:r>
            <a:endParaRPr lang="es-EC" dirty="0" smtClean="0"/>
          </a:p>
          <a:p>
            <a:pPr>
              <a:defRPr/>
            </a:pPr>
            <a:r>
              <a:rPr lang="es-EC" dirty="0" err="1" smtClean="0"/>
              <a:t>Avoid</a:t>
            </a:r>
            <a:r>
              <a:rPr lang="es-EC" dirty="0" smtClean="0"/>
              <a:t> </a:t>
            </a:r>
            <a:r>
              <a:rPr lang="es-EC" dirty="0" err="1"/>
              <a:t>multiple</a:t>
            </a:r>
            <a:r>
              <a:rPr lang="es-EC" dirty="0"/>
              <a:t> </a:t>
            </a:r>
            <a:r>
              <a:rPr lang="es-EC" dirty="0" err="1"/>
              <a:t>layout</a:t>
            </a:r>
            <a:r>
              <a:rPr lang="es-EC" dirty="0"/>
              <a:t> </a:t>
            </a:r>
            <a:r>
              <a:rPr lang="es-EC" dirty="0" err="1"/>
              <a:t>passes</a:t>
            </a:r>
            <a:r>
              <a:rPr lang="es-EC" dirty="0"/>
              <a:t>: </a:t>
            </a:r>
            <a:r>
              <a:rPr lang="es-EC" dirty="0" err="1"/>
              <a:t>Ti.UI.SIZE</a:t>
            </a:r>
            <a:r>
              <a:rPr lang="es-EC" dirty="0"/>
              <a:t>/FILL </a:t>
            </a:r>
            <a:r>
              <a:rPr lang="es-EC" dirty="0" err="1"/>
              <a:t>or</a:t>
            </a:r>
            <a:r>
              <a:rPr lang="es-EC" dirty="0"/>
              <a:t> '80</a:t>
            </a:r>
            <a:r>
              <a:rPr lang="es-EC" dirty="0" smtClean="0"/>
              <a:t>%‘</a:t>
            </a:r>
          </a:p>
          <a:p>
            <a:pPr>
              <a:defRPr/>
            </a:pPr>
            <a:r>
              <a:rPr lang="es-EC" dirty="0" smtClean="0"/>
              <a:t>Position </a:t>
            </a:r>
            <a:r>
              <a:rPr lang="es-EC" dirty="0"/>
              <a:t>at </a:t>
            </a:r>
            <a:r>
              <a:rPr lang="es-EC" dirty="0" err="1"/>
              <a:t>integer</a:t>
            </a:r>
            <a:r>
              <a:rPr lang="es-EC" dirty="0"/>
              <a:t> </a:t>
            </a:r>
            <a:r>
              <a:rPr lang="es-EC" dirty="0" err="1"/>
              <a:t>coordinates</a:t>
            </a:r>
            <a:r>
              <a:rPr lang="es-EC" dirty="0"/>
              <a:t>, </a:t>
            </a:r>
            <a:r>
              <a:rPr lang="es-EC" dirty="0" err="1"/>
              <a:t>e.g</a:t>
            </a:r>
            <a:r>
              <a:rPr lang="es-EC" dirty="0"/>
              <a:t>.</a:t>
            </a:r>
            <a:br>
              <a:rPr lang="es-EC" dirty="0"/>
            </a:br>
            <a:r>
              <a:rPr lang="es-EC" b="1" dirty="0"/>
              <a:t>$.</a:t>
            </a:r>
            <a:r>
              <a:rPr lang="es-EC" b="1" dirty="0" err="1"/>
              <a:t>view.top</a:t>
            </a:r>
            <a:r>
              <a:rPr lang="es-EC" b="1" dirty="0"/>
              <a:t> = </a:t>
            </a:r>
            <a:r>
              <a:rPr lang="es-EC" b="1" dirty="0" err="1"/>
              <a:t>Math.round</a:t>
            </a:r>
            <a:r>
              <a:rPr lang="es-EC" b="1" dirty="0"/>
              <a:t>(</a:t>
            </a:r>
            <a:r>
              <a:rPr lang="es-EC" b="1" dirty="0" err="1"/>
              <a:t>calculatedPosition</a:t>
            </a:r>
            <a:r>
              <a:rPr lang="es-EC" b="1" dirty="0" smtClean="0"/>
              <a:t>)</a:t>
            </a:r>
          </a:p>
          <a:p>
            <a:pPr>
              <a:defRPr/>
            </a:pPr>
            <a:r>
              <a:rPr lang="es-EC" dirty="0" smtClean="0"/>
              <a:t>Use </a:t>
            </a:r>
            <a:r>
              <a:rPr lang="es-EC" dirty="0" err="1"/>
              <a:t>correctly</a:t>
            </a:r>
            <a:r>
              <a:rPr lang="es-EC" dirty="0"/>
              <a:t> </a:t>
            </a:r>
            <a:r>
              <a:rPr lang="es-EC" dirty="0" err="1"/>
              <a:t>sized</a:t>
            </a:r>
            <a:r>
              <a:rPr lang="es-EC" dirty="0"/>
              <a:t> </a:t>
            </a:r>
            <a:r>
              <a:rPr lang="es-EC" dirty="0" err="1"/>
              <a:t>images</a:t>
            </a:r>
            <a:r>
              <a:rPr lang="es-EC" dirty="0"/>
              <a:t> to </a:t>
            </a:r>
            <a:r>
              <a:rPr lang="es-EC" dirty="0" err="1"/>
              <a:t>limit</a:t>
            </a:r>
            <a:r>
              <a:rPr lang="es-EC" dirty="0"/>
              <a:t> </a:t>
            </a:r>
            <a:r>
              <a:rPr lang="es-EC" dirty="0" err="1"/>
              <a:t>runtime</a:t>
            </a:r>
            <a:r>
              <a:rPr lang="es-EC" dirty="0"/>
              <a:t> </a:t>
            </a:r>
            <a:r>
              <a:rPr lang="es-EC" dirty="0" err="1"/>
              <a:t>scaling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1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Debug &gt; Color Blended Layers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shows transparent/blended layers</a:t>
            </a:r>
          </a:p>
          <a:p>
            <a:r>
              <a:rPr lang="en-US">
                <a:latin typeface="Corbel" charset="0"/>
              </a:rPr>
              <a:t>Debug &gt; Color Misaligned Images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Magenta means subpixel misalignments, yellow means stretched/scaled images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Viewing Inefficiencies in iOS Simulator</a:t>
            </a:r>
          </a:p>
        </p:txBody>
      </p:sp>
      <p:pic>
        <p:nvPicPr>
          <p:cNvPr id="3" name="Content Placeholder 2" descr="Screen Shot 2014-07-17 at 10.37.42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333" r="-86333"/>
          <a:stretch>
            <a:fillRect/>
          </a:stretch>
        </p:blipFill>
        <p:spPr>
          <a:xfrm>
            <a:off x="-334242" y="1050636"/>
            <a:ext cx="5383179" cy="3948546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 eaLnBrk="1" hangingPunct="1">
              <a:defRPr/>
            </a:pPr>
            <a:r>
              <a:rPr lang="es-EC" b="0" cap="small" dirty="0" smtClean="0"/>
              <a:t>Course Material</a:t>
            </a:r>
            <a:endParaRPr lang="es-EC" sz="1000" b="0" cap="all" dirty="0">
              <a:solidFill>
                <a:srgbClr val="EFEEED"/>
              </a:solidFill>
              <a:latin typeface="Open Sans"/>
              <a:ea typeface="+mn-ea"/>
              <a:cs typeface="Open Sans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8880"/>
            <a:ext cx="8229600" cy="30194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Labs @ Appcelerator Wiki (included code)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PDF version of this presentation available by Instructor.</a:t>
            </a:r>
            <a:endParaRPr lang="es-EC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s-EC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5300" y="3470275"/>
            <a:ext cx="5080000" cy="257175"/>
          </a:xfrm>
          <a:prstGeom prst="rect">
            <a:avLst/>
          </a:prstGeom>
        </p:spPr>
        <p:txBody>
          <a:bodyPr lIns="73262" tIns="36631" rIns="73262" bIns="36631"/>
          <a:lstStyle>
            <a:lvl1pPr marL="382020" indent="-38202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4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1pPr>
            <a:lvl2pPr marL="713158" indent="-31835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2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2pPr>
            <a:lvl3pPr marL="969164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0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3pPr>
            <a:lvl4pPr marL="1234313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7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4pPr>
            <a:lvl5pPr marL="1508606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6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5pPr>
            <a:lvl6pPr marL="280148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84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0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56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  <a:defRPr/>
            </a:pPr>
            <a:endParaRPr lang="en-US" b="1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1136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Orientation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lnSpcReduction="10000"/>
          </a:bodyPr>
          <a:lstStyle/>
          <a:p>
            <a:pPr marL="0" indent="0" algn="ctr">
              <a:buFontTx/>
              <a:buNone/>
              <a:defRPr/>
            </a:pPr>
            <a:r>
              <a:rPr lang="en-US" dirty="0"/>
              <a:t>You must lock your orientation, or design for both!</a:t>
            </a:r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User's rotate device for a variety or reasons, your app must work in both orientations</a:t>
            </a:r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Better yet, design for both!</a:t>
            </a:r>
          </a:p>
          <a:p>
            <a:pPr marL="0" indent="0" algn="ctr">
              <a:buFontTx/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Managed and profile memory in a Titanium </a:t>
            </a:r>
            <a:r>
              <a:rPr lang="en-US" dirty="0" smtClean="0"/>
              <a:t>app</a:t>
            </a:r>
          </a:p>
          <a:p>
            <a:pPr>
              <a:defRPr/>
            </a:pPr>
            <a:r>
              <a:rPr lang="en-US" dirty="0" smtClean="0"/>
              <a:t>Identified </a:t>
            </a:r>
            <a:r>
              <a:rPr lang="en-US" dirty="0"/>
              <a:t>performance best practices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n-US" dirty="0"/>
              <a:t>Analyze a memory leak</a:t>
            </a:r>
          </a:p>
          <a:p>
            <a:pPr>
              <a:defRPr/>
            </a:pPr>
            <a:r>
              <a:rPr lang="en-US" dirty="0"/>
              <a:t>Correct the leak and test the </a:t>
            </a:r>
            <a:r>
              <a:rPr lang="en-US" dirty="0" smtClean="0"/>
              <a:t>app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endParaRPr lang="en-US" dirty="0" smtClean="0">
              <a:hlinkClick r:id="rId2"/>
            </a:endParaRPr>
          </a:p>
          <a:p>
            <a:pPr marL="0" indent="0" algn="ctr">
              <a:buFontTx/>
              <a:buNone/>
              <a:defRPr/>
            </a:pPr>
            <a:r>
              <a:rPr lang="en-US" sz="1800" dirty="0" smtClean="0">
                <a:hlinkClick r:id="rId2"/>
              </a:rPr>
              <a:t>wiki.appcelerator.org/display/td/09</a:t>
            </a:r>
            <a:r>
              <a:rPr lang="en-US" sz="1800" dirty="0">
                <a:hlinkClick r:id="rId2"/>
              </a:rPr>
              <a:t>+-+</a:t>
            </a:r>
            <a:r>
              <a:rPr lang="en-US" sz="1800" dirty="0" err="1">
                <a:hlinkClick r:id="rId2"/>
              </a:rPr>
              <a:t>Finding+and+correcting+memory+leaks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/>
              <a:t>Using Modules in your Apps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/>
          <a:lstStyle/>
          <a:p>
            <a:pPr>
              <a:defRPr/>
            </a:pPr>
            <a:r>
              <a:rPr lang="en-US" sz="1400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3276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Explore the purpose of modules and identify sources of modules</a:t>
            </a:r>
          </a:p>
          <a:p>
            <a:r>
              <a:rPr lang="en-US">
                <a:latin typeface="Corbel" charset="0"/>
              </a:rPr>
              <a:t>Install a module for use in a Titanium project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70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MODULE OVERVIEW &amp; QUICK-TOUR</a:t>
            </a:r>
            <a:br>
              <a:rPr lang="es-EC" dirty="0" smtClean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>
              <a:defRPr/>
            </a:pPr>
            <a:r>
              <a:rPr lang="en-US" dirty="0"/>
              <a:t>Add 'missing' features</a:t>
            </a:r>
          </a:p>
          <a:p>
            <a:pPr>
              <a:defRPr/>
            </a:pPr>
            <a:r>
              <a:rPr lang="en-US" dirty="0" smtClean="0"/>
              <a:t>Narrow </a:t>
            </a:r>
            <a:r>
              <a:rPr lang="en-US" dirty="0"/>
              <a:t>use cases</a:t>
            </a:r>
          </a:p>
          <a:p>
            <a:pPr>
              <a:defRPr/>
            </a:pPr>
            <a:r>
              <a:rPr lang="en-US" dirty="0" err="1" smtClean="0"/>
              <a:t>Appcelerator</a:t>
            </a:r>
            <a:r>
              <a:rPr lang="en-US" dirty="0" smtClean="0"/>
              <a:t> </a:t>
            </a:r>
            <a:r>
              <a:rPr lang="en-US" dirty="0"/>
              <a:t>&amp; Community created</a:t>
            </a:r>
          </a:p>
          <a:p>
            <a:pPr>
              <a:defRPr/>
            </a:pPr>
            <a:r>
              <a:rPr lang="en-US" dirty="0" smtClean="0"/>
              <a:t>Free</a:t>
            </a:r>
            <a:r>
              <a:rPr lang="en-US" dirty="0"/>
              <a:t>, one-time, &amp; subscription-based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Titanium</a:t>
            </a:r>
            <a:r>
              <a:rPr lang="es-EC" b="0" cap="small" dirty="0"/>
              <a:t> Modules</a:t>
            </a:r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6588"/>
            <a:ext cx="4040188" cy="2413000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Module </a:t>
            </a:r>
            <a:r>
              <a:rPr lang="es-EC" b="0" cap="small" dirty="0" err="1" smtClean="0"/>
              <a:t>Distribution</a:t>
            </a:r>
            <a:endParaRPr lang="es-EC" b="0" dirty="0"/>
          </a:p>
        </p:txBody>
      </p:sp>
      <p:sp>
        <p:nvSpPr>
          <p:cNvPr id="33075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 dirty="0">
                <a:latin typeface="Corbel" charset="0"/>
              </a:rPr>
              <a:t>Some distributed with Titanium, just not installed</a:t>
            </a:r>
          </a:p>
          <a:p>
            <a:r>
              <a:rPr lang="en-US" dirty="0">
                <a:latin typeface="Corbel" charset="0"/>
              </a:rPr>
              <a:t>Via Marketplace</a:t>
            </a:r>
          </a:p>
          <a:p>
            <a:r>
              <a:rPr lang="en-US" dirty="0">
                <a:latin typeface="Corbel" charset="0"/>
              </a:rPr>
              <a:t>Also, </a:t>
            </a:r>
            <a:r>
              <a:rPr lang="en-US" dirty="0" err="1" smtClean="0">
                <a:latin typeface="Corbel" charset="0"/>
              </a:rPr>
              <a:t>Gitt.io,GitHub</a:t>
            </a:r>
            <a:r>
              <a:rPr lang="en-US" dirty="0">
                <a:latin typeface="Corbel" charset="0"/>
              </a:rPr>
              <a:t>, Blogs, etc.</a:t>
            </a:r>
          </a:p>
          <a:p>
            <a:r>
              <a:rPr lang="en-US" dirty="0">
                <a:latin typeface="Corbel" charset="0"/>
              </a:rPr>
              <a:t>Variety of licensing options</a:t>
            </a:r>
            <a:endParaRPr lang="es-EC" dirty="0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Built-</a:t>
            </a:r>
            <a:r>
              <a:rPr lang="es-EC" b="0" cap="small" dirty="0" smtClean="0"/>
              <a:t>in </a:t>
            </a:r>
            <a:r>
              <a:rPr lang="es-EC" b="0" cap="small" dirty="0" smtClean="0"/>
              <a:t>Modules</a:t>
            </a:r>
            <a:endParaRPr lang="es-EC" b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1154113"/>
            <a:ext cx="6045200" cy="3214687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1779" name="4 CuadroTexto"/>
          <p:cNvSpPr txBox="1">
            <a:spLocks noChangeArrowheads="1"/>
          </p:cNvSpPr>
          <p:nvPr/>
        </p:nvSpPr>
        <p:spPr bwMode="auto">
          <a:xfrm>
            <a:off x="1895475" y="4505325"/>
            <a:ext cx="4303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/>
              <a:t>No download required for Facebook module</a:t>
            </a:r>
            <a:endParaRPr lang="es-EC" b="1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Appcelerator</a:t>
            </a:r>
            <a:r>
              <a:rPr lang="es-EC" b="0" cap="small" dirty="0"/>
              <a:t> Open </a:t>
            </a:r>
            <a:r>
              <a:rPr lang="es-EC" b="0" cap="small" dirty="0" err="1"/>
              <a:t>Source</a:t>
            </a:r>
            <a:r>
              <a:rPr lang="es-EC" b="0" cap="small" dirty="0"/>
              <a:t> </a:t>
            </a:r>
            <a:r>
              <a:rPr lang="es-EC" b="0" cap="small" dirty="0" smtClean="0"/>
              <a:t>Modules</a:t>
            </a:r>
            <a:endParaRPr lang="es-EC" b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3" y="1154113"/>
            <a:ext cx="449897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Orientation</a:t>
            </a:r>
            <a:endParaRPr lang="es-EC" dirty="0"/>
          </a:p>
        </p:txBody>
      </p:sp>
      <p:pic>
        <p:nvPicPr>
          <p:cNvPr id="43010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" r="-9"/>
          <a:stretch>
            <a:fillRect/>
          </a:stretch>
        </p:blipFill>
        <p:spPr>
          <a:xfrm>
            <a:off x="1176338" y="939800"/>
            <a:ext cx="6049962" cy="3951288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Appcelerator</a:t>
            </a:r>
            <a:r>
              <a:rPr lang="es-EC" b="0" cap="small" dirty="0"/>
              <a:t> </a:t>
            </a:r>
            <a:r>
              <a:rPr lang="es-EC" b="0" cap="small" dirty="0" smtClean="0"/>
              <a:t>Marketplace</a:t>
            </a:r>
            <a:endParaRPr lang="es-EC" b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63" y="1154113"/>
            <a:ext cx="4613275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smtClean="0"/>
              <a:t>GitT.io</a:t>
            </a:r>
            <a:endParaRPr lang="es-EC" b="0" dirty="0"/>
          </a:p>
        </p:txBody>
      </p:sp>
      <p:pic>
        <p:nvPicPr>
          <p:cNvPr id="5" name="Content Placeholder 4" descr="Screen Shot 2014-07-17 at 10.39.0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6" b="202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7549833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>
              <a:defRPr/>
            </a:pPr>
            <a:r>
              <a:rPr lang="en-US" dirty="0"/>
              <a:t>Mobile Payments Library</a:t>
            </a:r>
          </a:p>
          <a:p>
            <a:pPr>
              <a:defRPr/>
            </a:pPr>
            <a:r>
              <a:rPr lang="en-US" dirty="0" smtClean="0"/>
              <a:t>Requires </a:t>
            </a:r>
            <a:r>
              <a:rPr lang="en-US" dirty="0"/>
              <a:t>PayPal merchant account</a:t>
            </a:r>
          </a:p>
          <a:p>
            <a:pPr>
              <a:defRPr/>
            </a:pPr>
            <a:r>
              <a:rPr lang="en-US" dirty="0" smtClean="0"/>
              <a:t>In </a:t>
            </a:r>
            <a:r>
              <a:rPr lang="en-US" dirty="0"/>
              <a:t>development, uses sandbox environment, in production uses live servers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PayPal (</a:t>
            </a:r>
            <a:r>
              <a:rPr lang="es-EC" b="0" cap="small" dirty="0" err="1"/>
              <a:t>iOS</a:t>
            </a:r>
            <a:r>
              <a:rPr lang="es-EC" b="0" cap="small" dirty="0"/>
              <a:t> and Android)</a:t>
            </a:r>
          </a:p>
        </p:txBody>
      </p:sp>
      <p:pic>
        <p:nvPicPr>
          <p:cNvPr id="334851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62653"/>
            <a:ext cx="4040188" cy="2066925"/>
          </a:xfrm>
          <a:ln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StoreKit</a:t>
            </a:r>
            <a:r>
              <a:rPr lang="es-EC" b="0" cap="small" dirty="0"/>
              <a:t> &amp; In-App </a:t>
            </a:r>
            <a:r>
              <a:rPr lang="es-EC" b="0" cap="small" dirty="0" err="1"/>
              <a:t>Billing</a:t>
            </a:r>
            <a:endParaRPr lang="es-EC" b="0" cap="small" dirty="0"/>
          </a:p>
        </p:txBody>
      </p:sp>
      <p:sp>
        <p:nvSpPr>
          <p:cNvPr id="33587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StoreKit — iTunes App Store integration</a:t>
            </a:r>
          </a:p>
          <a:p>
            <a:r>
              <a:rPr lang="en-US">
                <a:latin typeface="Corbel" charset="0"/>
              </a:rPr>
              <a:t>In-App Billing — Google Play integration</a:t>
            </a:r>
          </a:p>
          <a:p>
            <a:r>
              <a:rPr lang="en-US">
                <a:latin typeface="Corbel" charset="0"/>
              </a:rPr>
              <a:t>StoreKit can be used for in-app purchases, digital goods</a:t>
            </a:r>
          </a:p>
          <a:p>
            <a:r>
              <a:rPr lang="en-US">
                <a:latin typeface="Corbel" charset="0"/>
              </a:rPr>
              <a:t>Free from Appcelerator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Advertising</a:t>
            </a:r>
            <a:r>
              <a:rPr lang="es-EC" cap="small" dirty="0"/>
              <a:t> </a:t>
            </a:r>
            <a:r>
              <a:rPr lang="es-EC" cap="small" dirty="0" smtClean="0"/>
              <a:t>modules</a:t>
            </a:r>
            <a:endParaRPr lang="es-EC" dirty="0"/>
          </a:p>
        </p:txBody>
      </p:sp>
      <p:sp>
        <p:nvSpPr>
          <p:cNvPr id="3368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Admob, Millennial Media, Greystripe, and InMobi from Appcelerator</a:t>
            </a:r>
          </a:p>
          <a:p>
            <a:r>
              <a:rPr lang="en-US">
                <a:latin typeface="Corbel" charset="0"/>
              </a:rPr>
              <a:t>Tap for Tap, Flurry/AppCircle, and more from third-parties</a:t>
            </a:r>
          </a:p>
          <a:p>
            <a:r>
              <a:rPr lang="en-US">
                <a:latin typeface="Corbel" charset="0"/>
              </a:rPr>
              <a:t>Some free, some not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Analytics</a:t>
            </a:r>
            <a:endParaRPr lang="es-EC" dirty="0"/>
          </a:p>
        </p:txBody>
      </p:sp>
      <p:sp>
        <p:nvSpPr>
          <p:cNvPr id="33792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None/>
            </a:pPr>
            <a:endParaRPr lang="es-EC" dirty="0">
              <a:latin typeface="Corbel" charset="0"/>
            </a:endParaRPr>
          </a:p>
          <a:p>
            <a:r>
              <a:rPr lang="es-EC" dirty="0">
                <a:latin typeface="Corbel" charset="0"/>
              </a:rPr>
              <a:t>Flurry Analytics</a:t>
            </a:r>
          </a:p>
          <a:p>
            <a:r>
              <a:rPr lang="es-EC" dirty="0">
                <a:latin typeface="Corbel" charset="0"/>
              </a:rPr>
              <a:t>Google Analytics</a:t>
            </a:r>
          </a:p>
          <a:p>
            <a:r>
              <a:rPr lang="es-EC" dirty="0">
                <a:latin typeface="Corbel" charset="0"/>
              </a:rPr>
              <a:t>Appio Localytics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Community</a:t>
            </a:r>
            <a:r>
              <a:rPr lang="es-EC" cap="small" dirty="0"/>
              <a:t> </a:t>
            </a:r>
            <a:r>
              <a:rPr lang="es-EC" cap="small" dirty="0" err="1" smtClean="0"/>
              <a:t>Contributions</a:t>
            </a:r>
            <a:endParaRPr lang="es-EC" dirty="0"/>
          </a:p>
        </p:txBody>
      </p:sp>
      <p:pic>
        <p:nvPicPr>
          <p:cNvPr id="338946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2963" y="1154113"/>
            <a:ext cx="4918075" cy="3440112"/>
          </a:xfrm>
          <a:ln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6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97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INSTALLING MODULES</a:t>
            </a:r>
            <a:br>
              <a:rPr lang="es-EC" dirty="0" smtClean="0"/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Download zip file, or copy URL to zip file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Choose Help, Install Mobile Module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Paste URL or browse to location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Choose Titanium SDK (for use in all future projects) or a specific project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Installing</a:t>
            </a:r>
            <a:r>
              <a:rPr lang="es-EC" b="0" cap="small" dirty="0"/>
              <a:t> a Module</a:t>
            </a:r>
          </a:p>
        </p:txBody>
      </p:sp>
      <p:pic>
        <p:nvPicPr>
          <p:cNvPr id="340995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84338"/>
            <a:ext cx="4040188" cy="2857500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Manually Installing for a Single </a:t>
            </a:r>
            <a:r>
              <a:rPr lang="en-US" cap="small" dirty="0" smtClean="0"/>
              <a:t>Project</a:t>
            </a:r>
            <a:endParaRPr lang="es-EC" dirty="0"/>
          </a:p>
        </p:txBody>
      </p:sp>
      <p:sp>
        <p:nvSpPr>
          <p:cNvPr id="34201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514350" indent="-51435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Download zip file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Place in project's root directory</a:t>
            </a:r>
          </a:p>
          <a:p>
            <a:pPr marL="514350" indent="-514350">
              <a:buFont typeface="Corbel" charset="0"/>
              <a:buAutoNum type="arabicPeriod"/>
            </a:pPr>
            <a:r>
              <a:rPr lang="en-US">
                <a:latin typeface="Corbel" charset="0"/>
              </a:rPr>
              <a:t>Build once — to unzip and create necessary folders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5" descr="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962025"/>
            <a:ext cx="20447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Microphone</a:t>
            </a:r>
            <a:r>
              <a:rPr lang="es-EC" cap="small" dirty="0"/>
              <a:t> &amp; </a:t>
            </a:r>
            <a:r>
              <a:rPr lang="es-EC" cap="small" dirty="0" smtClean="0"/>
              <a:t>Audio</a:t>
            </a:r>
            <a:endParaRPr lang="es-EC" dirty="0"/>
          </a:p>
        </p:txBody>
      </p:sp>
      <p:sp>
        <p:nvSpPr>
          <p:cNvPr id="44035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Input &amp; Output</a:t>
            </a:r>
          </a:p>
          <a:p>
            <a:r>
              <a:rPr lang="en-US">
                <a:latin typeface="Corbel" charset="0"/>
              </a:rPr>
              <a:t>Guide a user with instruction</a:t>
            </a:r>
          </a:p>
          <a:p>
            <a:r>
              <a:rPr lang="en-US">
                <a:latin typeface="Corbel" charset="0"/>
              </a:rPr>
              <a:t>Provide positive/negative feedback</a:t>
            </a:r>
          </a:p>
          <a:p>
            <a:r>
              <a:rPr lang="en-US">
                <a:latin typeface="Corbel" charset="0"/>
              </a:rPr>
              <a:t>Unique and interesting UX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 marL="457200" indent="-457200">
              <a:buFont typeface="Corbel" charset="0"/>
              <a:buAutoNum type="arabicPeriod"/>
            </a:pPr>
            <a:endParaRPr lang="en-US" dirty="0" smtClean="0">
              <a:latin typeface="Corbel" charset="0"/>
            </a:endParaRPr>
          </a:p>
          <a:p>
            <a:pPr marL="457200" indent="-457200">
              <a:buFont typeface="Corbel" charset="0"/>
              <a:buAutoNum type="arabicPeriod"/>
            </a:pPr>
            <a:r>
              <a:rPr lang="en-US" dirty="0" smtClean="0">
                <a:latin typeface="Corbel" charset="0"/>
              </a:rPr>
              <a:t>Download </a:t>
            </a:r>
            <a:r>
              <a:rPr lang="en-US" dirty="0">
                <a:latin typeface="Corbel" charset="0"/>
              </a:rPr>
              <a:t>zip file</a:t>
            </a:r>
          </a:p>
          <a:p>
            <a:pPr marL="457200" indent="-457200">
              <a:buFont typeface="Corbel" charset="0"/>
              <a:buAutoNum type="arabicPeriod"/>
            </a:pPr>
            <a:r>
              <a:rPr lang="en-US" dirty="0">
                <a:latin typeface="Corbel" charset="0"/>
              </a:rPr>
              <a:t>Unzip to %TITANIUM_INSTALL_DIR%/modules directory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Manually Installing for Multiple Projects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0725"/>
            <a:ext cx="4040188" cy="224472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06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/>
              <a:t>LOADING AND USING MODULES</a:t>
            </a:r>
            <a:r>
              <a:rPr lang="es-EC" dirty="0"/>
              <a:t/>
            </a:r>
            <a:br>
              <a:rPr lang="es-EC" dirty="0"/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Loading</a:t>
            </a:r>
            <a:r>
              <a:rPr lang="es-EC" b="0" cap="small" dirty="0"/>
              <a:t> a </a:t>
            </a:r>
            <a:r>
              <a:rPr lang="es-EC" b="0" cap="small" dirty="0" smtClean="0"/>
              <a:t>Module</a:t>
            </a:r>
            <a:endParaRPr lang="es-EC" b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77913"/>
            <a:ext cx="6615113" cy="3440112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5091" name="Subtitle 2"/>
          <p:cNvSpPr txBox="1">
            <a:spLocks/>
          </p:cNvSpPr>
          <p:nvPr/>
        </p:nvSpPr>
        <p:spPr bwMode="auto">
          <a:xfrm>
            <a:off x="495300" y="650875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>
                <a:solidFill>
                  <a:srgbClr val="EFEEED"/>
                </a:solidFill>
                <a:latin typeface="Open Sans" charset="0"/>
                <a:cs typeface="Open Sans" charset="0"/>
              </a:rPr>
              <a:t>Must declare dependency in tiapp.xml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View-</a:t>
            </a:r>
            <a:r>
              <a:rPr lang="es-EC" b="0" cap="small" dirty="0" err="1"/>
              <a:t>based</a:t>
            </a:r>
            <a:r>
              <a:rPr lang="es-EC" b="0" cap="small" dirty="0"/>
              <a:t> Modules</a:t>
            </a:r>
          </a:p>
        </p:txBody>
      </p:sp>
      <p:sp>
        <p:nvSpPr>
          <p:cNvPr id="346114" name="Subtitle 2"/>
          <p:cNvSpPr txBox="1">
            <a:spLocks/>
          </p:cNvSpPr>
          <p:nvPr/>
        </p:nvSpPr>
        <p:spPr bwMode="auto">
          <a:xfrm>
            <a:off x="495300" y="1343602"/>
            <a:ext cx="53943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000" dirty="0">
                <a:latin typeface="Open Sans" charset="0"/>
                <a:cs typeface="Open Sans" charset="0"/>
              </a:rPr>
              <a:t>If native module </a:t>
            </a:r>
            <a:r>
              <a:rPr lang="en-US" sz="1000" dirty="0" err="1" smtClean="0">
                <a:latin typeface="Open Sans" charset="0"/>
                <a:cs typeface="Open Sans" charset="0"/>
              </a:rPr>
              <a:t>exposzs</a:t>
            </a:r>
            <a:r>
              <a:rPr lang="en-US" sz="1000" dirty="0" smtClean="0">
                <a:latin typeface="Open Sans" charset="0"/>
                <a:cs typeface="Open Sans" charset="0"/>
              </a:rPr>
              <a:t> </a:t>
            </a:r>
            <a:r>
              <a:rPr lang="en-US" sz="1000" dirty="0">
                <a:latin typeface="Open Sans" charset="0"/>
                <a:cs typeface="Open Sans" charset="0"/>
              </a:rPr>
              <a:t>a view, you can output it with the &lt;Module&gt; tag</a:t>
            </a: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316163"/>
            <a:ext cx="6629400" cy="111442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665663" y="1735138"/>
            <a:ext cx="4021137" cy="2859087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Must</a:t>
            </a:r>
            <a:r>
              <a:rPr lang="en-US" dirty="0"/>
              <a:t> </a:t>
            </a:r>
            <a:r>
              <a:rPr lang="en-US" b="1" dirty="0"/>
              <a:t>require() </a:t>
            </a:r>
            <a:r>
              <a:rPr lang="en-US" dirty="0"/>
              <a:t>module in your controller to use its functions</a:t>
            </a:r>
          </a:p>
          <a:p>
            <a:pPr>
              <a:defRPr/>
            </a:pPr>
            <a:r>
              <a:rPr lang="en-US" dirty="0"/>
              <a:t>(Every marketplace module comes with example and doc)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Modules in </a:t>
            </a:r>
            <a:r>
              <a:rPr lang="es-EC" b="0" cap="small" dirty="0" err="1"/>
              <a:t>the</a:t>
            </a:r>
            <a:r>
              <a:rPr lang="es-EC" b="0" cap="small" dirty="0"/>
              <a:t> </a:t>
            </a:r>
            <a:r>
              <a:rPr lang="es-EC" b="0" cap="small" dirty="0" err="1"/>
              <a:t>Controller</a:t>
            </a:r>
            <a:endParaRPr lang="es-EC" b="0" cap="small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951"/>
            <a:ext cx="4040188" cy="2219325"/>
          </a:xfr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Explored the purpose of modules and identified sources of </a:t>
            </a:r>
            <a:r>
              <a:rPr lang="en-US" dirty="0" smtClean="0"/>
              <a:t>modules</a:t>
            </a:r>
          </a:p>
          <a:p>
            <a:pPr>
              <a:defRPr/>
            </a:pPr>
            <a:r>
              <a:rPr lang="en-US" dirty="0" smtClean="0"/>
              <a:t>Installed </a:t>
            </a:r>
            <a:r>
              <a:rPr lang="en-US" dirty="0"/>
              <a:t>a module for use in a Titanium project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n-US" dirty="0"/>
              <a:t>Download and install a module from the Marketplace</a:t>
            </a:r>
          </a:p>
          <a:p>
            <a:pPr>
              <a:defRPr/>
            </a:pPr>
            <a:r>
              <a:rPr lang="en-US" dirty="0"/>
              <a:t>Implement it in an app</a:t>
            </a:r>
          </a:p>
          <a:p>
            <a:pPr>
              <a:defRPr/>
            </a:pPr>
            <a:r>
              <a:rPr lang="en-US" dirty="0"/>
              <a:t>Build for the simulator or emulator</a:t>
            </a:r>
          </a:p>
          <a:p>
            <a:pPr>
              <a:defRPr/>
            </a:pPr>
            <a:endParaRPr lang="en-US" dirty="0" smtClean="0">
              <a:hlinkClick r:id="rId2"/>
            </a:endParaRPr>
          </a:p>
          <a:p>
            <a:pPr>
              <a:defRPr/>
            </a:pPr>
            <a:endParaRPr lang="en-US" dirty="0">
              <a:hlinkClick r:id="rId2"/>
            </a:endParaRPr>
          </a:p>
          <a:p>
            <a:pPr marL="0" indent="0" algn="ctr">
              <a:buFontTx/>
              <a:buNone/>
              <a:defRPr/>
            </a:pPr>
            <a:r>
              <a:rPr lang="en-US" sz="1800" dirty="0" smtClean="0">
                <a:hlinkClick r:id="rId2"/>
              </a:rPr>
              <a:t>wiki.appcelerator.org/display/td/10</a:t>
            </a:r>
            <a:r>
              <a:rPr lang="en-US" sz="1800" dirty="0">
                <a:hlinkClick r:id="rId2"/>
              </a:rPr>
              <a:t>+-+</a:t>
            </a:r>
            <a:r>
              <a:rPr lang="en-US" sz="1800" dirty="0" err="1">
                <a:hlinkClick r:id="rId2"/>
              </a:rPr>
              <a:t>Installing+and+Using+a+Titanium+Module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33" name="Picture 1" descr="Cover_logo 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1234" name="Title 1"/>
          <p:cNvSpPr txBox="1">
            <a:spLocks/>
          </p:cNvSpPr>
          <p:nvPr/>
        </p:nvSpPr>
        <p:spPr bwMode="auto">
          <a:xfrm>
            <a:off x="468313" y="1187450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900" b="1">
                <a:solidFill>
                  <a:srgbClr val="EFEEED"/>
                </a:solidFill>
                <a:cs typeface="Corbel" charset="0"/>
              </a:rPr>
              <a:t>Thank You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5300" y="1708150"/>
            <a:ext cx="3867150" cy="257175"/>
          </a:xfrm>
          <a:prstGeom prst="rect">
            <a:avLst/>
          </a:prstGeom>
        </p:spPr>
        <p:txBody>
          <a:bodyPr lIns="73262" tIns="36631" rIns="73262" bIns="36631"/>
          <a:lstStyle>
            <a:lvl1pPr marL="382020" indent="-38202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4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1pPr>
            <a:lvl2pPr marL="713158" indent="-31835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2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2pPr>
            <a:lvl3pPr marL="969164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20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3pPr>
            <a:lvl4pPr marL="1234313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7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4pPr>
            <a:lvl5pPr marL="1508606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3"/>
              </a:buBlip>
              <a:defRPr sz="16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5pPr>
            <a:lvl6pPr marL="280148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84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0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56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  <a:defRPr/>
            </a:pPr>
            <a:r>
              <a:rPr lang="en-US" sz="1600" cap="all" dirty="0" smtClean="0">
                <a:solidFill>
                  <a:srgbClr val="EFEEED"/>
                </a:solidFill>
                <a:latin typeface="Corbel"/>
                <a:cs typeface="Corbel"/>
              </a:rPr>
              <a:t>TRAINER NAME</a:t>
            </a:r>
            <a:endParaRPr lang="en-US" sz="1600" cap="all" dirty="0">
              <a:solidFill>
                <a:srgbClr val="EFEEED"/>
              </a:solidFill>
              <a:latin typeface="Corbel"/>
              <a:cs typeface="Corbe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81013" y="1978025"/>
            <a:ext cx="3868737" cy="257175"/>
          </a:xfrm>
          <a:prstGeom prst="rect">
            <a:avLst/>
          </a:prstGeom>
        </p:spPr>
        <p:txBody>
          <a:bodyPr lIns="81620" tIns="40810" rIns="81620" bIns="40810">
            <a:normAutofit fontScale="85000" lnSpcReduction="20000"/>
          </a:bodyPr>
          <a:lstStyle>
            <a:lvl1pPr marL="0" indent="0" algn="l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600" kern="1200" cap="all">
                <a:solidFill>
                  <a:srgbClr val="FFFFFE"/>
                </a:solidFill>
                <a:latin typeface="Open Sans"/>
                <a:ea typeface="+mn-ea"/>
                <a:cs typeface="Open Sans"/>
              </a:defRPr>
            </a:lvl1pPr>
            <a:lvl2pPr marL="50936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01872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52808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37440" indent="0" algn="ctr" defTabSz="509360" rtl="0" eaLnBrk="1" latinLnBrk="0" hangingPunct="1">
              <a:spcBef>
                <a:spcPct val="20000"/>
              </a:spcBef>
              <a:buSzPct val="75000"/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46800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56160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65521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74881" indent="0" algn="ctr" defTabSz="50936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cap="none" dirty="0" smtClean="0">
                <a:solidFill>
                  <a:srgbClr val="EFEEED"/>
                </a:solidFill>
                <a:latin typeface="Corbel"/>
                <a:cs typeface="Corbel"/>
              </a:rPr>
              <a:t>@trainer</a:t>
            </a:r>
            <a:endParaRPr lang="en-US" cap="none" dirty="0">
              <a:solidFill>
                <a:srgbClr val="EFEEED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fr-FR">
                <a:latin typeface="Corbel" charset="0"/>
              </a:rPr>
              <a:t>Record &amp; Edit</a:t>
            </a:r>
          </a:p>
          <a:p>
            <a:r>
              <a:rPr lang="fr-FR">
                <a:latin typeface="Corbel" charset="0"/>
              </a:rPr>
              <a:t>Instant Result &amp; Gratification</a:t>
            </a:r>
          </a:p>
          <a:p>
            <a:r>
              <a:rPr lang="fr-FR">
                <a:latin typeface="Corbel" charset="0"/>
              </a:rPr>
              <a:t>Multiple Uses</a:t>
            </a:r>
          </a:p>
          <a:p>
            <a:r>
              <a:rPr lang="fr-FR">
                <a:latin typeface="Corbel" charset="0"/>
              </a:rPr>
              <a:t>Augment Experience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Camera &amp; Video</a:t>
            </a:r>
          </a:p>
        </p:txBody>
      </p:sp>
      <p:pic>
        <p:nvPicPr>
          <p:cNvPr id="45059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1875" y="1012825"/>
            <a:ext cx="2994025" cy="3978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Provide feedback to user</a:t>
            </a:r>
          </a:p>
          <a:p>
            <a:r>
              <a:rPr lang="en-US">
                <a:latin typeface="Corbel" charset="0"/>
              </a:rPr>
              <a:t>Provide information</a:t>
            </a:r>
          </a:p>
          <a:p>
            <a:r>
              <a:rPr lang="en-US">
                <a:latin typeface="Corbel" charset="0"/>
              </a:rPr>
              <a:t>Show progress</a:t>
            </a:r>
          </a:p>
          <a:p>
            <a:r>
              <a:rPr lang="en-US">
                <a:latin typeface="Corbel" charset="0"/>
              </a:rPr>
              <a:t>Pass/Fail</a:t>
            </a:r>
            <a:br>
              <a:rPr lang="en-US">
                <a:latin typeface="Corbel" charset="0"/>
              </a:rPr>
            </a:br>
            <a:endParaRPr lang="fr-FR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Loading</a:t>
            </a:r>
            <a:r>
              <a:rPr lang="es-EC" cap="small" dirty="0"/>
              <a:t> </a:t>
            </a:r>
            <a:r>
              <a:rPr lang="es-EC" cap="small" dirty="0" err="1"/>
              <a:t>Indicators</a:t>
            </a:r>
            <a:endParaRPr lang="es-EC" cap="small" dirty="0"/>
          </a:p>
        </p:txBody>
      </p:sp>
      <p:pic>
        <p:nvPicPr>
          <p:cNvPr id="46083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935038"/>
            <a:ext cx="2082800" cy="3913187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Alerts are ok</a:t>
            </a:r>
          </a:p>
          <a:p>
            <a:r>
              <a:rPr lang="en-US">
                <a:latin typeface="Corbel" charset="0"/>
              </a:rPr>
              <a:t>Action screens are good</a:t>
            </a:r>
          </a:p>
          <a:p>
            <a:r>
              <a:rPr lang="en-US">
                <a:latin typeface="Corbel" charset="0"/>
              </a:rPr>
              <a:t>Active results are best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Feedback</a:t>
            </a:r>
            <a:endParaRPr lang="es-EC" cap="small" dirty="0"/>
          </a:p>
        </p:txBody>
      </p:sp>
      <p:pic>
        <p:nvPicPr>
          <p:cNvPr id="47109" name="Content Placeholder 3" descr="Screen Shot 2014-05-20 at 11.22.25 A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26080" b="31036"/>
          <a:stretch>
            <a:fillRect/>
          </a:stretch>
        </p:blipFill>
        <p:spPr>
          <a:xfrm>
            <a:off x="863600" y="1352550"/>
            <a:ext cx="3340100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Don't</a:t>
            </a:r>
            <a:r>
              <a:rPr lang="es-EC" cap="small" dirty="0"/>
              <a:t> </a:t>
            </a:r>
            <a:r>
              <a:rPr lang="es-EC" cap="small" dirty="0" err="1"/>
              <a:t>Over</a:t>
            </a:r>
            <a:r>
              <a:rPr lang="es-EC" cap="small" dirty="0"/>
              <a:t> </a:t>
            </a:r>
            <a:r>
              <a:rPr lang="es-EC" cap="small" dirty="0" err="1" smtClean="0"/>
              <a:t>Dialog</a:t>
            </a:r>
            <a:endParaRPr lang="es-EC" dirty="0"/>
          </a:p>
        </p:txBody>
      </p:sp>
      <p:sp>
        <p:nvSpPr>
          <p:cNvPr id="48130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Only provide it when necessary</a:t>
            </a:r>
          </a:p>
          <a:p>
            <a:r>
              <a:rPr lang="en-US">
                <a:latin typeface="Corbel" charset="0"/>
              </a:rPr>
              <a:t>Don't remind me constantly</a:t>
            </a:r>
          </a:p>
          <a:p>
            <a:r>
              <a:rPr lang="en-US">
                <a:latin typeface="Corbel" charset="0"/>
              </a:rPr>
              <a:t>Are you serving the needs?</a:t>
            </a:r>
          </a:p>
          <a:p>
            <a:r>
              <a:rPr lang="en-US">
                <a:latin typeface="Corbel" charset="0"/>
              </a:rPr>
              <a:t>Does the data really fit?</a:t>
            </a:r>
          </a:p>
          <a:p>
            <a:r>
              <a:rPr lang="en-US">
                <a:latin typeface="Corbel" charset="0"/>
              </a:rPr>
              <a:t>Are you just showing off?</a:t>
            </a:r>
          </a:p>
          <a:p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TOOLS OF THE TRADE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 descr="AndroidI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438400"/>
            <a:ext cx="3810000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es-EC">
                <a:latin typeface="Corbel" charset="0"/>
              </a:rPr>
              <a:t>Paper &amp; pencil !</a:t>
            </a:r>
          </a:p>
          <a:p>
            <a:r>
              <a:rPr lang="es-EC">
                <a:latin typeface="Corbel" charset="0"/>
              </a:rPr>
              <a:t>Balsamiq</a:t>
            </a:r>
          </a:p>
          <a:p>
            <a:r>
              <a:rPr lang="es-EC">
                <a:latin typeface="Corbel" charset="0"/>
              </a:rPr>
              <a:t>Fluid</a:t>
            </a:r>
          </a:p>
          <a:p>
            <a:r>
              <a:rPr lang="es-EC">
                <a:latin typeface="Corbel" charset="0"/>
              </a:rPr>
              <a:t>What’s your favorite?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UX </a:t>
            </a:r>
            <a:r>
              <a:rPr lang="es-EC" cap="small" dirty="0" err="1"/>
              <a:t>design</a:t>
            </a:r>
            <a:r>
              <a:rPr lang="es-EC" cap="small" dirty="0"/>
              <a:t> </a:t>
            </a:r>
            <a:r>
              <a:rPr lang="es-EC" cap="small" dirty="0" err="1"/>
              <a:t>tools</a:t>
            </a:r>
            <a:endParaRPr lang="es-EC" cap="small" dirty="0"/>
          </a:p>
        </p:txBody>
      </p:sp>
      <p:pic>
        <p:nvPicPr>
          <p:cNvPr id="50180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87450"/>
            <a:ext cx="1974850" cy="2228850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UI </a:t>
            </a:r>
            <a:r>
              <a:rPr lang="es-EC" cap="small" dirty="0" err="1"/>
              <a:t>design</a:t>
            </a:r>
            <a:r>
              <a:rPr lang="es-EC" cap="small" dirty="0"/>
              <a:t> </a:t>
            </a:r>
            <a:r>
              <a:rPr lang="es-EC" cap="small" dirty="0" err="1" smtClean="0"/>
              <a:t>tools</a:t>
            </a:r>
            <a:endParaRPr lang="es-EC" dirty="0"/>
          </a:p>
        </p:txBody>
      </p:sp>
      <p:sp>
        <p:nvSpPr>
          <p:cNvPr id="5120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Raster: Photoshop, Pixelmator, Gimp, etc.</a:t>
            </a:r>
          </a:p>
          <a:p>
            <a:r>
              <a:rPr lang="es-EC">
                <a:latin typeface="Corbel" charset="0"/>
              </a:rPr>
              <a:t>Vector: Fireworks, Inkscape, etc.</a:t>
            </a:r>
          </a:p>
          <a:p>
            <a:r>
              <a:rPr lang="es-EC">
                <a:latin typeface="Corbel" charset="0"/>
              </a:rPr>
              <a:t>Other: Keynote/PowerPoint</a:t>
            </a:r>
            <a:br>
              <a:rPr lang="es-EC">
                <a:latin typeface="Corbel" charset="0"/>
              </a:rPr>
            </a:br>
            <a:endParaRPr lang="es-EC">
              <a:latin typeface="Corbel" charset="0"/>
            </a:endParaRPr>
          </a:p>
          <a:p>
            <a:r>
              <a:rPr lang="es-EC">
                <a:latin typeface="Corbel" charset="0"/>
              </a:rPr>
              <a:t>Start with a template or follow Apple/Android human interface guidelines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>
                <a:latin typeface="Open Sans" charset="0"/>
              </a:rPr>
              <a:t>INTRODUCTION</a:t>
            </a:r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5"/>
          <p:cNvSpPr>
            <a:spLocks noGrp="1"/>
          </p:cNvSpPr>
          <p:nvPr>
            <p:ph sz="quarter" idx="4"/>
          </p:nvPr>
        </p:nvSpPr>
        <p:spPr>
          <a:xfrm>
            <a:off x="3568700" y="1304925"/>
            <a:ext cx="5424488" cy="2859088"/>
          </a:xfrm>
        </p:spPr>
        <p:txBody>
          <a:bodyPr/>
          <a:lstStyle/>
          <a:p>
            <a:r>
              <a:rPr lang="en-US">
                <a:latin typeface="Corbel" charset="0"/>
              </a:rPr>
              <a:t>Quick device feedback</a:t>
            </a:r>
          </a:p>
          <a:p>
            <a:r>
              <a:rPr lang="en-US">
                <a:latin typeface="Corbel" charset="0"/>
              </a:rPr>
              <a:t>Check sizes and layout</a:t>
            </a:r>
          </a:p>
          <a:p>
            <a:r>
              <a:rPr lang="en-US">
                <a:latin typeface="Corbel" charset="0"/>
              </a:rPr>
              <a:t>Great for app demos</a:t>
            </a:r>
          </a:p>
          <a:p>
            <a:r>
              <a:rPr lang="en-US">
                <a:latin typeface="Corbel" charset="0"/>
              </a:rPr>
              <a:t>iOS: Reflector, AirServer, LiveView</a:t>
            </a:r>
          </a:p>
          <a:p>
            <a:r>
              <a:rPr lang="en-US">
                <a:latin typeface="Corbel" charset="0"/>
              </a:rPr>
              <a:t>Android: Miracast, ChromeCast, Mirror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Live </a:t>
            </a:r>
            <a:r>
              <a:rPr lang="es-EC" b="0" cap="small" dirty="0" err="1"/>
              <a:t>view</a:t>
            </a:r>
            <a:r>
              <a:rPr lang="es-EC" b="0" cap="small" dirty="0"/>
              <a:t> </a:t>
            </a:r>
            <a:r>
              <a:rPr lang="es-EC" b="0" cap="small" dirty="0" err="1"/>
              <a:t>tools</a:t>
            </a:r>
            <a:endParaRPr lang="es-EC" b="0" cap="small" dirty="0"/>
          </a:p>
        </p:txBody>
      </p:sp>
      <p:pic>
        <p:nvPicPr>
          <p:cNvPr id="52227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8238" y="1081088"/>
            <a:ext cx="1625600" cy="1870075"/>
          </a:xfrm>
        </p:spPr>
      </p:pic>
      <p:pic>
        <p:nvPicPr>
          <p:cNvPr id="52228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052763"/>
            <a:ext cx="2071688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DEVELOPMENT &amp; TESTING</a:t>
            </a:r>
            <a:br>
              <a:rPr lang="es-EC" dirty="0" smtClean="0">
                <a:latin typeface="Open Sans" charset="0"/>
              </a:rPr>
            </a:br>
            <a:endParaRPr lang="en-US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 err="1"/>
              <a:t>How</a:t>
            </a:r>
            <a:r>
              <a:rPr lang="es-EC" b="0" cap="small" dirty="0"/>
              <a:t> to </a:t>
            </a:r>
            <a:r>
              <a:rPr lang="es-EC" b="0" cap="small" dirty="0" smtClean="0"/>
              <a:t>Test</a:t>
            </a:r>
            <a:endParaRPr lang="es-EC" b="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Low number of your primary audience</a:t>
            </a:r>
          </a:p>
          <a:p>
            <a:pPr>
              <a:defRPr/>
            </a:pPr>
            <a:r>
              <a:rPr lang="en-US" dirty="0" err="1" smtClean="0"/>
              <a:t>LiveView</a:t>
            </a:r>
            <a:r>
              <a:rPr lang="en-US" dirty="0" smtClean="0"/>
              <a:t> </a:t>
            </a:r>
            <a:r>
              <a:rPr lang="en-US" dirty="0"/>
              <a:t>apps work </a:t>
            </a:r>
            <a:r>
              <a:rPr lang="en-US" dirty="0" smtClean="0"/>
              <a:t>well</a:t>
            </a:r>
            <a:endParaRPr lang="en-US" dirty="0"/>
          </a:p>
          <a:p>
            <a:pPr>
              <a:defRPr/>
            </a:pPr>
            <a:r>
              <a:rPr lang="en-US" dirty="0"/>
              <a:t>Do not 'own' the </a:t>
            </a:r>
            <a:r>
              <a:rPr lang="en-US" dirty="0" smtClean="0"/>
              <a:t>project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Using Titanium for Rapid </a:t>
            </a:r>
            <a:r>
              <a:rPr lang="en-US" cap="small" dirty="0" smtClean="0"/>
              <a:t>Testing</a:t>
            </a:r>
            <a:endParaRPr lang="es-EC" dirty="0"/>
          </a:p>
        </p:txBody>
      </p:sp>
      <p:sp>
        <p:nvSpPr>
          <p:cNvPr id="55298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Bring your UI to life</a:t>
            </a:r>
          </a:p>
          <a:p>
            <a:r>
              <a:rPr lang="en-US">
                <a:latin typeface="Corbel" charset="0"/>
              </a:rPr>
              <a:t>Bring important Design elements </a:t>
            </a:r>
            <a:br>
              <a:rPr lang="en-US">
                <a:latin typeface="Corbel" charset="0"/>
              </a:rPr>
            </a:br>
            <a:r>
              <a:rPr lang="en-US">
                <a:latin typeface="Corbel" charset="0"/>
              </a:rPr>
              <a:t>(Fonts, colors, positioning)</a:t>
            </a:r>
          </a:p>
          <a:p>
            <a:r>
              <a:rPr lang="en-US">
                <a:latin typeface="Corbel" charset="0"/>
              </a:rPr>
              <a:t>Place dead images</a:t>
            </a:r>
          </a:p>
          <a:p>
            <a:r>
              <a:rPr lang="en-US">
                <a:latin typeface="Corbel" charset="0"/>
              </a:rPr>
              <a:t>Use test content ('Lorem Ipsum’)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Iteration</a:t>
            </a:r>
            <a:endParaRPr lang="es-EC" dirty="0"/>
          </a:p>
        </p:txBody>
      </p:sp>
      <p:sp>
        <p:nvSpPr>
          <p:cNvPr id="5632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Change early and often</a:t>
            </a:r>
          </a:p>
          <a:p>
            <a:r>
              <a:rPr lang="en-US">
                <a:latin typeface="Corbel" charset="0"/>
              </a:rPr>
              <a:t>Ensure your changes are justified</a:t>
            </a:r>
          </a:p>
          <a:p>
            <a:r>
              <a:rPr lang="en-US">
                <a:latin typeface="Corbel" charset="0"/>
              </a:rPr>
              <a:t>Pivoting 180 degrees is not bad</a:t>
            </a:r>
          </a:p>
          <a:p>
            <a:r>
              <a:rPr lang="en-US">
                <a:latin typeface="Corbel" charset="0"/>
              </a:rPr>
              <a:t>Ask yourself the three questions...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Continual</a:t>
            </a:r>
            <a:r>
              <a:rPr lang="es-EC" cap="small" dirty="0"/>
              <a:t> </a:t>
            </a:r>
            <a:r>
              <a:rPr lang="es-EC" cap="small" dirty="0" err="1" smtClean="0"/>
              <a:t>Testing</a:t>
            </a:r>
            <a:endParaRPr lang="es-EC" dirty="0"/>
          </a:p>
        </p:txBody>
      </p:sp>
      <p:sp>
        <p:nvSpPr>
          <p:cNvPr id="573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Keep testing hypotheses</a:t>
            </a:r>
          </a:p>
          <a:p>
            <a:r>
              <a:rPr lang="en-US">
                <a:latin typeface="Corbel" charset="0"/>
              </a:rPr>
              <a:t>You are never complete!</a:t>
            </a:r>
          </a:p>
          <a:p>
            <a:r>
              <a:rPr lang="en-US">
                <a:latin typeface="Corbel" charset="0"/>
              </a:rPr>
              <a:t>Remember your MVP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31875"/>
            <a:ext cx="8229600" cy="34417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Explored </a:t>
            </a:r>
            <a:r>
              <a:rPr lang="en-US" dirty="0"/>
              <a:t>the importance of UI/UX design</a:t>
            </a:r>
          </a:p>
          <a:p>
            <a:pPr>
              <a:defRPr/>
            </a:pPr>
            <a:r>
              <a:rPr lang="en-US" dirty="0" smtClean="0"/>
              <a:t>Identified </a:t>
            </a:r>
            <a:r>
              <a:rPr lang="en-US" dirty="0"/>
              <a:t>the principles of mobile UX design</a:t>
            </a:r>
          </a:p>
          <a:p>
            <a:pPr>
              <a:defRPr/>
            </a:pPr>
            <a:r>
              <a:rPr lang="en-US" dirty="0" smtClean="0"/>
              <a:t>Explored </a:t>
            </a:r>
            <a:r>
              <a:rPr lang="en-US" dirty="0"/>
              <a:t>input/output options available in a mobile app</a:t>
            </a:r>
          </a:p>
          <a:p>
            <a:pPr>
              <a:defRPr/>
            </a:pPr>
            <a:r>
              <a:rPr lang="en-US" dirty="0" smtClean="0"/>
              <a:t>Incorporated </a:t>
            </a:r>
            <a:r>
              <a:rPr lang="en-US" dirty="0"/>
              <a:t>brand &amp; personality in your app</a:t>
            </a:r>
          </a:p>
          <a:p>
            <a:pPr>
              <a:defRPr/>
            </a:pPr>
            <a:r>
              <a:rPr lang="en-US" dirty="0" smtClean="0"/>
              <a:t>Identified </a:t>
            </a:r>
            <a:r>
              <a:rPr lang="en-US" dirty="0"/>
              <a:t>tools for UI/UX design</a:t>
            </a:r>
          </a:p>
          <a:p>
            <a:pPr>
              <a:defRPr/>
            </a:pPr>
            <a:r>
              <a:rPr lang="en-US" dirty="0" smtClean="0"/>
              <a:t>Identified </a:t>
            </a:r>
            <a:r>
              <a:rPr lang="en-US" dirty="0"/>
              <a:t>best practices for testing and the development </a:t>
            </a:r>
            <a:r>
              <a:rPr lang="en-US" dirty="0" smtClean="0"/>
              <a:t>cycle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Orientation</a:t>
            </a:r>
            <a:r>
              <a:rPr lang="es-EC" cap="small" dirty="0"/>
              <a:t> and </a:t>
            </a:r>
            <a:r>
              <a:rPr lang="es-EC" cap="small" dirty="0" err="1"/>
              <a:t>Gestures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614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Configure orientation support and react to orientation changes</a:t>
            </a:r>
          </a:p>
          <a:p>
            <a:r>
              <a:rPr lang="en-US">
                <a:latin typeface="Corbel" charset="0"/>
              </a:rPr>
              <a:t>Respond to gestures other than 'click'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Introduce </a:t>
            </a:r>
            <a:r>
              <a:rPr lang="es-EC" b="0" cap="small" dirty="0" err="1"/>
              <a:t>Yourself</a:t>
            </a:r>
            <a:r>
              <a:rPr lang="es-EC" b="0" cap="small" dirty="0"/>
              <a:t/>
            </a:r>
            <a:br>
              <a:rPr lang="es-EC" b="0" cap="small" dirty="0"/>
            </a:br>
            <a:r>
              <a:rPr lang="es-EC" b="0" cap="small" dirty="0" smtClean="0"/>
              <a:t/>
            </a:r>
            <a:br>
              <a:rPr lang="es-EC" b="0" cap="small" dirty="0" smtClean="0"/>
            </a:br>
            <a:r>
              <a:rPr lang="es-EC" sz="1000" b="0" cap="all" dirty="0">
                <a:solidFill>
                  <a:srgbClr val="EFEEED"/>
                </a:solidFill>
                <a:latin typeface="Open Sans"/>
                <a:ea typeface="+mn-ea"/>
                <a:cs typeface="Open Sans"/>
              </a:rPr>
              <a:t/>
            </a:r>
            <a:br>
              <a:rPr lang="es-EC" sz="1000" b="0" cap="all" dirty="0">
                <a:solidFill>
                  <a:srgbClr val="EFEEED"/>
                </a:solidFill>
                <a:latin typeface="Open Sans"/>
                <a:ea typeface="+mn-ea"/>
                <a:cs typeface="Open Sans"/>
              </a:rPr>
            </a:br>
            <a:endParaRPr lang="es-EC" sz="1000" b="0" cap="all" dirty="0">
              <a:solidFill>
                <a:srgbClr val="EFEEED"/>
              </a:solidFill>
              <a:latin typeface="Open Sans"/>
              <a:ea typeface="+mn-ea"/>
              <a:cs typeface="Open Sans"/>
            </a:endParaRPr>
          </a:p>
        </p:txBody>
      </p:sp>
      <p:sp>
        <p:nvSpPr>
          <p:cNvPr id="1638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Name</a:t>
            </a:r>
          </a:p>
          <a:p>
            <a:r>
              <a:rPr lang="en-US">
                <a:latin typeface="Corbel" charset="0"/>
              </a:rPr>
              <a:t>What's your background?</a:t>
            </a:r>
          </a:p>
          <a:p>
            <a:r>
              <a:rPr lang="en-US">
                <a:latin typeface="Corbel" charset="0"/>
              </a:rPr>
              <a:t>What's your Titanium experience?</a:t>
            </a:r>
            <a:endParaRPr lang="es-EC">
              <a:latin typeface="Corbel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5300" y="638175"/>
            <a:ext cx="3867150" cy="257175"/>
          </a:xfrm>
          <a:prstGeom prst="rect">
            <a:avLst/>
          </a:prstGeom>
        </p:spPr>
        <p:txBody>
          <a:bodyPr lIns="73262" tIns="36631" rIns="73262" bIns="36631"/>
          <a:lstStyle>
            <a:lvl1pPr marL="382020" indent="-38202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24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1pPr>
            <a:lvl2pPr marL="713158" indent="-318350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22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2pPr>
            <a:lvl3pPr marL="969164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3pPr>
            <a:lvl4pPr marL="1234313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17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4pPr>
            <a:lvl5pPr marL="1508606" indent="-254679" algn="l" defTabSz="50936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1600" kern="1200">
                <a:solidFill>
                  <a:srgbClr val="2D2D2B"/>
                </a:solidFill>
                <a:latin typeface="Open Sans"/>
                <a:ea typeface="+mn-ea"/>
                <a:cs typeface="Open Sans"/>
              </a:defRPr>
            </a:lvl5pPr>
            <a:lvl6pPr marL="280148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084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20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560" indent="-254679" algn="l" defTabSz="50936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  <a:defRPr/>
            </a:pPr>
            <a:r>
              <a:rPr lang="es-EC" sz="1000" dirty="0" err="1">
                <a:solidFill>
                  <a:srgbClr val="EFEEED"/>
                </a:solidFill>
              </a:rPr>
              <a:t>Briefly</a:t>
            </a:r>
            <a:r>
              <a:rPr lang="es-EC" sz="1000" dirty="0">
                <a:solidFill>
                  <a:srgbClr val="EFEEED"/>
                </a:solidFill>
              </a:rPr>
              <a:t> </a:t>
            </a:r>
            <a:r>
              <a:rPr lang="es-EC" sz="1000" dirty="0" err="1">
                <a:solidFill>
                  <a:srgbClr val="EFEEED"/>
                </a:solidFill>
              </a:rPr>
              <a:t>please</a:t>
            </a:r>
            <a:r>
              <a:rPr lang="es-EC" sz="1000" dirty="0">
                <a:solidFill>
                  <a:srgbClr val="EFEEED"/>
                </a:solidFill>
              </a:rPr>
              <a:t>: </a:t>
            </a:r>
            <a:endParaRPr lang="en-US" sz="1000" cap="all" dirty="0">
              <a:solidFill>
                <a:srgbClr val="EFEEED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ORIENTATION</a:t>
            </a:r>
            <a:r>
              <a:rPr lang="es-EC" dirty="0">
                <a:latin typeface="Open Sans" charset="0"/>
              </a:rPr>
              <a:t/>
            </a:r>
            <a:br>
              <a:rPr lang="es-EC" dirty="0">
                <a:latin typeface="Open Sans" charset="0"/>
              </a:rPr>
            </a:br>
            <a:endParaRPr lang="en-US" dirty="0">
              <a:latin typeface="Corbel" charset="0"/>
              <a:cs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5"/>
          <p:cNvSpPr>
            <a:spLocks noGrp="1"/>
          </p:cNvSpPr>
          <p:nvPr>
            <p:ph sz="quarter" idx="4"/>
          </p:nvPr>
        </p:nvSpPr>
        <p:spPr>
          <a:xfrm>
            <a:off x="4752975" y="1735138"/>
            <a:ext cx="4041775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Fixing orientation for the whole app</a:t>
            </a:r>
          </a:p>
          <a:p>
            <a:r>
              <a:rPr lang="en-US">
                <a:latin typeface="Corbel" charset="0"/>
              </a:rPr>
              <a:t>Setting supported orientation for each window</a:t>
            </a:r>
          </a:p>
          <a:p>
            <a:r>
              <a:rPr lang="en-US">
                <a:latin typeface="Corbel" charset="0"/>
              </a:rPr>
              <a:t>Reacting to orientation changes dynamically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Orientation</a:t>
            </a:r>
            <a:r>
              <a:rPr lang="es-EC" cap="small" dirty="0"/>
              <a:t> </a:t>
            </a:r>
            <a:r>
              <a:rPr lang="es-EC" cap="small" dirty="0" err="1"/>
              <a:t>Support</a:t>
            </a:r>
            <a:endParaRPr lang="es-EC" cap="small" dirty="0"/>
          </a:p>
        </p:txBody>
      </p:sp>
      <p:pic>
        <p:nvPicPr>
          <p:cNvPr id="63491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5188" y="1631950"/>
            <a:ext cx="3224212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App-</a:t>
            </a:r>
            <a:r>
              <a:rPr lang="es-EC" b="0" cap="small" dirty="0" err="1"/>
              <a:t>level</a:t>
            </a:r>
            <a:r>
              <a:rPr lang="es-EC" b="0" cap="small" dirty="0"/>
              <a:t> </a:t>
            </a:r>
            <a:r>
              <a:rPr lang="es-EC" b="0" cap="small" dirty="0" err="1" smtClean="0"/>
              <a:t>Orientation</a:t>
            </a:r>
            <a:endParaRPr lang="es-EC" b="0" dirty="0"/>
          </a:p>
        </p:txBody>
      </p:sp>
      <p:sp>
        <p:nvSpPr>
          <p:cNvPr id="6451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App-level settings either fix orientation for the entire app</a:t>
            </a:r>
          </a:p>
          <a:p>
            <a:r>
              <a:rPr lang="en-US">
                <a:latin typeface="Corbel" charset="0"/>
              </a:rPr>
              <a:t>Or specify the possible orientations that the app supports</a:t>
            </a:r>
          </a:p>
          <a:p>
            <a:r>
              <a:rPr lang="en-US">
                <a:latin typeface="Corbel" charset="0"/>
              </a:rPr>
              <a:t>Controls splash screen orientation (on tablets)</a:t>
            </a:r>
          </a:p>
          <a:p>
            <a:r>
              <a:rPr lang="en-US">
                <a:latin typeface="Corbel" charset="0"/>
              </a:rPr>
              <a:t>Techniques differ for iOS &amp; Android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/>
              <a:t>App-</a:t>
            </a:r>
            <a:r>
              <a:rPr lang="es-EC" b="0" cap="small" dirty="0" err="1"/>
              <a:t>level</a:t>
            </a:r>
            <a:r>
              <a:rPr lang="es-EC" b="0" cap="small" dirty="0"/>
              <a:t> </a:t>
            </a:r>
            <a:r>
              <a:rPr lang="es-EC" b="0" cap="small" dirty="0" err="1"/>
              <a:t>Orientation</a:t>
            </a:r>
            <a:r>
              <a:rPr lang="es-EC" b="0" cap="small" dirty="0"/>
              <a:t> </a:t>
            </a:r>
            <a:r>
              <a:rPr lang="es-EC" b="0" cap="small" dirty="0" err="1"/>
              <a:t>Support</a:t>
            </a:r>
            <a:r>
              <a:rPr lang="es-EC" b="0" cap="small" dirty="0"/>
              <a:t> - </a:t>
            </a:r>
            <a:r>
              <a:rPr lang="es-EC" b="0" cap="small" dirty="0" err="1"/>
              <a:t>iOS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5539" name="Content Placeholder 2"/>
          <p:cNvSpPr txBox="1">
            <a:spLocks/>
          </p:cNvSpPr>
          <p:nvPr/>
        </p:nvSpPr>
        <p:spPr bwMode="auto">
          <a:xfrm>
            <a:off x="2044700" y="968375"/>
            <a:ext cx="5143500" cy="386556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&lt;ios&gt;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&lt;key&gt;UISupportedInterfaceOrientations&lt;/key&gt;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&lt;string&gt;UIInterfaceOrientationPortrait&lt;/string&gt;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&lt;key&gt;UISupportedInterfaceOrientations~ipad&lt;/key&gt;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&lt;string&gt;UIInterfaceOrientationPortrait&lt;/string&gt;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&lt;string&gt;UIInterfaceOrientationPortraitUpsideDown&lt;/string&gt;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&lt;string&gt;UIInterfaceOrientationLandscapeLeft&lt;/string&gt;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&lt;string&gt;UIInterfaceOrientationLandscapeRight&lt;/string&gt;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&lt;/array&gt;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&lt;/dict&gt;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&lt;/plist&gt;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&lt;/ios&gt;</a:t>
            </a:r>
            <a:endParaRPr lang="en-US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65540" name="Subtitle 2"/>
          <p:cNvSpPr txBox="1">
            <a:spLocks/>
          </p:cNvSpPr>
          <p:nvPr/>
        </p:nvSpPr>
        <p:spPr bwMode="auto">
          <a:xfrm>
            <a:off x="266700" y="985838"/>
            <a:ext cx="15621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rgbClr val="EFEEED"/>
                </a:solidFill>
                <a:latin typeface="Open Sans" charset="0"/>
                <a:cs typeface="Open Sans" charset="0"/>
              </a:rPr>
              <a:t>In tiapp.xml:</a:t>
            </a:r>
            <a:endParaRPr lang="en-US" sz="1400">
              <a:solidFill>
                <a:srgbClr val="EFEEED"/>
              </a:solidFill>
              <a:latin typeface="Open Sans" charset="0"/>
              <a:cs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b="0" cap="small" dirty="0"/>
              <a:t>Android </a:t>
            </a:r>
            <a:r>
              <a:rPr lang="es-EC" b="0" cap="small" dirty="0" err="1"/>
              <a:t>Orientation</a:t>
            </a:r>
            <a:r>
              <a:rPr lang="es-EC" b="0" cap="small" dirty="0"/>
              <a:t> </a:t>
            </a:r>
            <a:r>
              <a:rPr lang="es-EC" b="0" cap="small" dirty="0" err="1" smtClean="0"/>
              <a:t>Support</a:t>
            </a:r>
            <a:endParaRPr lang="es-EC" b="0" dirty="0"/>
          </a:p>
        </p:txBody>
      </p:sp>
      <p:sp>
        <p:nvSpPr>
          <p:cNvPr id="6656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By default, supports Portrait and Landscape</a:t>
            </a:r>
          </a:p>
          <a:p>
            <a:r>
              <a:rPr lang="en-US">
                <a:latin typeface="Corbel" charset="0"/>
              </a:rPr>
              <a:t>No notion of upside-down or landscape-left/right</a:t>
            </a:r>
          </a:p>
          <a:p>
            <a:r>
              <a:rPr lang="en-US">
                <a:latin typeface="Corbel" charset="0"/>
              </a:rPr>
              <a:t>Configure manifest to remove orientation-change support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Locking</a:t>
            </a:r>
            <a:r>
              <a:rPr lang="es-EC" cap="small" dirty="0"/>
              <a:t> </a:t>
            </a:r>
            <a:r>
              <a:rPr lang="es-EC" cap="small" dirty="0" err="1"/>
              <a:t>Orientation</a:t>
            </a:r>
            <a:r>
              <a:rPr lang="es-EC" cap="small" dirty="0"/>
              <a:t> </a:t>
            </a:r>
            <a:r>
              <a:rPr lang="es-EC" cap="small" dirty="0" err="1"/>
              <a:t>on</a:t>
            </a:r>
            <a:r>
              <a:rPr lang="es-EC" cap="small" dirty="0"/>
              <a:t> Android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7587" name="Content Placeholder 2"/>
          <p:cNvSpPr txBox="1">
            <a:spLocks/>
          </p:cNvSpPr>
          <p:nvPr/>
        </p:nvSpPr>
        <p:spPr bwMode="auto">
          <a:xfrm>
            <a:off x="3327400" y="1055688"/>
            <a:ext cx="5524500" cy="344011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 xmlns:android="http://schemas.android.com/apk/res/android"&gt;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&lt;application&gt;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&lt;activity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    android:name="org.appcelerator.titanium.TiActivity"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    android:configChanges="keyboardHidden|orientation"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    android:screenOrientation="portrait"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&lt;activity android:name="ti.modules.titanium.ui.TiTabActivity"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    android:configChanges="keyboardHidden"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	/&gt;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	   &lt;/application&gt;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     &lt;/manifest&gt;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30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</a:t>
            </a:r>
            <a:endParaRPr lang="en-US" sz="13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67588" name="Subtitle 2"/>
          <p:cNvSpPr txBox="1">
            <a:spLocks/>
          </p:cNvSpPr>
          <p:nvPr/>
        </p:nvSpPr>
        <p:spPr bwMode="auto">
          <a:xfrm>
            <a:off x="177800" y="4379913"/>
            <a:ext cx="29845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200" b="1" i="1">
                <a:solidFill>
                  <a:srgbClr val="EFEEED"/>
                </a:solidFill>
                <a:latin typeface="Open Sans" charset="0"/>
                <a:cs typeface="Open Sans" charset="0"/>
              </a:rPr>
              <a:t>By default, Android supports all orientations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0" y="1055688"/>
            <a:ext cx="3327400" cy="304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buFont typeface="+mj-lt"/>
              <a:buAutoNum type="arabicPeriod"/>
              <a:defRPr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Copy </a:t>
            </a: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&lt;application&gt;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 node &amp; all its </a:t>
            </a: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&lt;activity&gt;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 tags from build/android/AndroidManifest.xml</a:t>
            </a:r>
          </a:p>
          <a:p>
            <a:pPr>
              <a:defRPr/>
            </a:pPr>
            <a:endParaRPr lang="es-EC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Paste into tiapp.xml, between </a:t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&lt;android&gt;</a:t>
            </a:r>
            <a:b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&lt;manifest&gt;&lt;/manifest&gt;</a:t>
            </a:r>
            <a:b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&lt;/android&gt;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 tags</a:t>
            </a:r>
          </a:p>
          <a:p>
            <a:pPr>
              <a:defRPr/>
            </a:pPr>
            <a:endParaRPr lang="es-EC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Specify desired app orientation by adding </a:t>
            </a:r>
            <a:r>
              <a:rPr lang="es-EC" b="1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screenOrientation</a:t>
            </a: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 </a:t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attribute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 err="1"/>
              <a:t>Setting</a:t>
            </a:r>
            <a:r>
              <a:rPr lang="es-EC" b="0" cap="small" dirty="0"/>
              <a:t> </a:t>
            </a:r>
            <a:r>
              <a:rPr lang="es-EC" b="0" cap="small" dirty="0" err="1"/>
              <a:t>Orientation</a:t>
            </a:r>
            <a:r>
              <a:rPr lang="es-EC" b="0" cap="small" dirty="0"/>
              <a:t> per </a:t>
            </a:r>
            <a:r>
              <a:rPr lang="es-EC" b="0" cap="small" dirty="0" err="1"/>
              <a:t>Window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8611" name="Content Placeholder 2"/>
          <p:cNvSpPr txBox="1">
            <a:spLocks/>
          </p:cNvSpPr>
          <p:nvPr/>
        </p:nvSpPr>
        <p:spPr bwMode="auto">
          <a:xfrm>
            <a:off x="712788" y="1930400"/>
            <a:ext cx="6731000" cy="28940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// traditional API code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var win = Ti.UI.createWindow({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orientationModes: [Ti.UI.PORTRAIT, Ti.UI.LANDSCAPE_LEFT]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/* With Alloy, can define in the TSS file */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"#window":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       orientationModes: [Ti.UI.PORTRAIT, Ti.UI.LANDSCAPE_LEFT]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</a:t>
            </a:r>
            <a:endParaRPr lang="en-US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57200" y="885825"/>
            <a:ext cx="48133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Window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Orientation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Modes</a:t>
            </a:r>
            <a:endParaRPr lang="es-EC" sz="1400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>
              <a:defRPr/>
            </a:pP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Supported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values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</a:t>
            </a:r>
            <a:r>
              <a:rPr lang="es-EC" sz="1400" dirty="0" err="1">
                <a:solidFill>
                  <a:schemeClr val="bg1"/>
                </a:solidFill>
                <a:latin typeface="Inconsolata" charset="0"/>
                <a:cs typeface="Inconsolata" charset="0"/>
              </a:rPr>
              <a:t>include</a:t>
            </a: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PORTRAIT / UPSIDE_PORTRAIT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C" sz="1400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LANDSCAPE_LEFT / LANDSCAPE_RIGHT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Orientation</a:t>
            </a:r>
            <a:r>
              <a:rPr lang="es-EC" cap="small" dirty="0"/>
              <a:t> </a:t>
            </a:r>
            <a:r>
              <a:rPr lang="es-EC" cap="small" dirty="0" err="1"/>
              <a:t>Events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9635" name="Content Placeholder 2"/>
          <p:cNvSpPr txBox="1">
            <a:spLocks/>
          </p:cNvSpPr>
          <p:nvPr/>
        </p:nvSpPr>
        <p:spPr bwMode="auto">
          <a:xfrm>
            <a:off x="1168400" y="1670050"/>
            <a:ext cx="5829300" cy="33210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Ti.Gesture.addEventListener('orientationchange',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current device orientation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Ti.Gesture.orientation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or, get orientation from event object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e.orientation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also, there are two helpers: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e.source.isPortrait()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// e.source.isLandscape()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});</a:t>
            </a:r>
            <a:endParaRPr lang="en-US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69636" name="1 CuadroTexto"/>
          <p:cNvSpPr txBox="1">
            <a:spLocks noChangeArrowheads="1"/>
          </p:cNvSpPr>
          <p:nvPr/>
        </p:nvSpPr>
        <p:spPr bwMode="auto">
          <a:xfrm>
            <a:off x="457200" y="992188"/>
            <a:ext cx="4546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200" b="1">
                <a:solidFill>
                  <a:schemeClr val="bg1"/>
                </a:solidFill>
                <a:latin typeface="Inconsolata" charset="0"/>
                <a:cs typeface="Inconsolata" charset="0"/>
              </a:rPr>
              <a:t>orientationchange</a:t>
            </a:r>
            <a:r>
              <a:rPr lang="en-US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 event in the Ti.Gesture namespace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This is an app-level, global event</a:t>
            </a:r>
          </a:p>
          <a:p>
            <a:pPr eaLnBrk="1" hangingPunct="1">
              <a:buFont typeface="Arial" charset="0"/>
              <a:buChar char="•"/>
            </a:pPr>
            <a:r>
              <a:rPr lang="en-US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Event properties and methods:</a:t>
            </a:r>
            <a:endParaRPr lang="es-EC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0659" name="Content Placeholder 2"/>
          <p:cNvSpPr txBox="1">
            <a:spLocks/>
          </p:cNvSpPr>
          <p:nvPr/>
        </p:nvSpPr>
        <p:spPr bwMode="auto">
          <a:xfrm>
            <a:off x="774700" y="1100138"/>
            <a:ext cx="7123113" cy="344011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Ti.Gesture.addEventListener('orientationchange',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if(e.source.isPortrait())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  $.someView.applyProperties({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	top: 10, left: 10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if(e.source.isLandscape())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	   // explicitly test to avoid spurious orientation changes on iOS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Best</a:t>
            </a:r>
            <a:r>
              <a:rPr lang="es-EC" cap="small" dirty="0"/>
              <a:t> </a:t>
            </a:r>
            <a:r>
              <a:rPr lang="es-EC" cap="small" dirty="0" err="1" smtClean="0"/>
              <a:t>Practices</a:t>
            </a:r>
            <a:endParaRPr lang="es-EC" dirty="0"/>
          </a:p>
        </p:txBody>
      </p:sp>
      <p:sp>
        <p:nvSpPr>
          <p:cNvPr id="716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Don't put </a:t>
            </a:r>
            <a:r>
              <a:rPr lang="en-US" i="1">
                <a:latin typeface="Corbel" charset="0"/>
              </a:rPr>
              <a:t>orientationchange</a:t>
            </a:r>
            <a:r>
              <a:rPr lang="en-US">
                <a:latin typeface="Corbel" charset="0"/>
              </a:rPr>
              <a:t> event listeners in your </a:t>
            </a:r>
            <a:r>
              <a:rPr lang="en-US" b="1">
                <a:latin typeface="Corbel" charset="0"/>
              </a:rPr>
              <a:t>view</a:t>
            </a:r>
            <a:r>
              <a:rPr lang="en-US">
                <a:latin typeface="Corbel" charset="0"/>
              </a:rPr>
              <a:t> controllers</a:t>
            </a:r>
          </a:p>
          <a:p>
            <a:r>
              <a:rPr lang="en-US">
                <a:latin typeface="Corbel" charset="0"/>
              </a:rPr>
              <a:t>They are a potential memory leak</a:t>
            </a:r>
          </a:p>
          <a:p>
            <a:r>
              <a:rPr lang="en-US">
                <a:latin typeface="Corbel" charset="0"/>
              </a:rPr>
              <a:t>Instead, put a single </a:t>
            </a:r>
            <a:r>
              <a:rPr lang="en-US" i="1">
                <a:latin typeface="Corbel" charset="0"/>
              </a:rPr>
              <a:t>orientationchange</a:t>
            </a:r>
            <a:r>
              <a:rPr lang="en-US">
                <a:latin typeface="Corbel" charset="0"/>
              </a:rPr>
              <a:t> event listener in index.js</a:t>
            </a:r>
          </a:p>
          <a:p>
            <a:r>
              <a:rPr lang="en-US">
                <a:latin typeface="Corbel" charset="0"/>
              </a:rPr>
              <a:t>Export a function from your other controllers, which you call from index.js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Housekeeping</a:t>
            </a:r>
            <a:r>
              <a:rPr lang="es-EC" cap="small" dirty="0"/>
              <a:t/>
            </a:r>
            <a:br>
              <a:rPr lang="es-EC" cap="small" dirty="0"/>
            </a:b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Class </a:t>
            </a:r>
            <a:r>
              <a:rPr lang="en-US" dirty="0" smtClean="0"/>
              <a:t>Hours</a:t>
            </a:r>
          </a:p>
          <a:p>
            <a:pPr>
              <a:defRPr/>
            </a:pPr>
            <a:r>
              <a:rPr lang="en-US" dirty="0" smtClean="0"/>
              <a:t>Parking</a:t>
            </a:r>
          </a:p>
          <a:p>
            <a:pPr>
              <a:defRPr/>
            </a:pPr>
            <a:r>
              <a:rPr lang="en-US" dirty="0" smtClean="0"/>
              <a:t>Restrooms</a:t>
            </a:r>
          </a:p>
          <a:p>
            <a:pPr>
              <a:defRPr/>
            </a:pPr>
            <a:r>
              <a:rPr lang="en-US" dirty="0" smtClean="0"/>
              <a:t>Meals</a:t>
            </a:r>
          </a:p>
          <a:p>
            <a:pPr>
              <a:defRPr/>
            </a:pPr>
            <a:r>
              <a:rPr lang="en-US" dirty="0" smtClean="0"/>
              <a:t>Network Connectivity</a:t>
            </a:r>
          </a:p>
          <a:p>
            <a:pPr>
              <a:defRPr/>
            </a:pPr>
            <a:r>
              <a:rPr lang="en-US" dirty="0" smtClean="0"/>
              <a:t>Phones</a:t>
            </a:r>
          </a:p>
          <a:p>
            <a:pPr>
              <a:defRPr/>
            </a:pPr>
            <a:r>
              <a:rPr lang="en-US" dirty="0" smtClean="0"/>
              <a:t>Smoking</a:t>
            </a:r>
          </a:p>
          <a:p>
            <a:pPr>
              <a:defRPr/>
            </a:pPr>
            <a:r>
              <a:rPr lang="en-US" dirty="0" smtClean="0"/>
              <a:t>Local Emergencies</a:t>
            </a:r>
          </a:p>
          <a:p>
            <a:pPr>
              <a:defRPr/>
            </a:pPr>
            <a:r>
              <a:rPr lang="en-US" dirty="0" smtClean="0"/>
              <a:t>Fire </a:t>
            </a:r>
            <a:r>
              <a:rPr lang="en-US" dirty="0"/>
              <a:t>Exits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Best</a:t>
            </a:r>
            <a:r>
              <a:rPr lang="es-EC" cap="small" dirty="0"/>
              <a:t> </a:t>
            </a:r>
            <a:r>
              <a:rPr lang="es-EC" cap="small" dirty="0" err="1"/>
              <a:t>Practice</a:t>
            </a:r>
            <a:r>
              <a:rPr lang="es-EC" cap="small" dirty="0"/>
              <a:t> </a:t>
            </a: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2707" name="Content Placeholder 2"/>
          <p:cNvSpPr txBox="1">
            <a:spLocks/>
          </p:cNvSpPr>
          <p:nvPr/>
        </p:nvSpPr>
        <p:spPr bwMode="auto">
          <a:xfrm>
            <a:off x="838200" y="938213"/>
            <a:ext cx="6540500" cy="42052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file is someView.js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exports.handleRotation =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/*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Add the orientation handler in the index controller, like this: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Ti.Gesture.addEventListener('orientationchange',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	$.someView.handleRotation();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*/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if(e.source.isPortrait())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// applyProperties() as necessary for portrait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if(e.source.isLandscape())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// applyProperties() as necessary for landscape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}; </a:t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GESTURES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Gestures</a:t>
            </a:r>
            <a:endParaRPr lang="es-EC" dirty="0"/>
          </a:p>
        </p:txBody>
      </p:sp>
      <p:sp>
        <p:nvSpPr>
          <p:cNvPr id="7475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 dirty="0">
                <a:latin typeface="Corbel" charset="0"/>
              </a:rPr>
              <a:t>Shake</a:t>
            </a:r>
          </a:p>
          <a:p>
            <a:r>
              <a:rPr lang="en-US" dirty="0">
                <a:latin typeface="Corbel" charset="0"/>
              </a:rPr>
              <a:t>Swipe</a:t>
            </a:r>
          </a:p>
          <a:p>
            <a:r>
              <a:rPr lang="en-US" dirty="0">
                <a:latin typeface="Corbel" charset="0"/>
              </a:rPr>
              <a:t>Touch start, end, </a:t>
            </a:r>
            <a:r>
              <a:rPr lang="en-US" dirty="0" smtClean="0">
                <a:latin typeface="Corbel" charset="0"/>
              </a:rPr>
              <a:t/>
            </a:r>
            <a:br>
              <a:rPr lang="en-US" dirty="0" smtClean="0">
                <a:latin typeface="Corbel" charset="0"/>
              </a:rPr>
            </a:br>
            <a:r>
              <a:rPr lang="en-US" dirty="0" smtClean="0">
                <a:latin typeface="Corbel" charset="0"/>
              </a:rPr>
              <a:t>move</a:t>
            </a:r>
            <a:r>
              <a:rPr lang="en-US" dirty="0">
                <a:latin typeface="Corbel" charset="0"/>
              </a:rPr>
              <a:t>, &amp; cancel</a:t>
            </a:r>
          </a:p>
          <a:p>
            <a:r>
              <a:rPr lang="en-US" dirty="0">
                <a:latin typeface="Corbel" charset="0"/>
              </a:rPr>
              <a:t>Pinch</a:t>
            </a:r>
          </a:p>
          <a:p>
            <a:r>
              <a:rPr lang="en-US" dirty="0">
                <a:latin typeface="Corbel" charset="0"/>
              </a:rPr>
              <a:t>Long press</a:t>
            </a:r>
            <a:endParaRPr lang="es-EC" dirty="0">
              <a:latin typeface="Corbe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546" y="1327295"/>
            <a:ext cx="5288449" cy="29791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3057525" y="1073150"/>
            <a:ext cx="5768975" cy="13303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1600" dirty="0" err="1" smtClean="0"/>
              <a:t>Ti.Gesture.addEventListener</a:t>
            </a:r>
            <a:r>
              <a:rPr lang="en-US" sz="1600" dirty="0"/>
              <a:t>('shake', </a:t>
            </a:r>
            <a:r>
              <a:rPr lang="en-US" sz="1600" b="1" dirty="0"/>
              <a:t>function</a:t>
            </a:r>
            <a:r>
              <a:rPr lang="en-US" sz="1600" dirty="0"/>
              <a:t>(e) {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     // </a:t>
            </a:r>
            <a:r>
              <a:rPr lang="en-US" sz="1600" dirty="0" err="1"/>
              <a:t>e.timestamp</a:t>
            </a:r>
            <a:r>
              <a:rPr lang="en-US" sz="1600" dirty="0"/>
              <a:t> is only property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/>
              <a:t> </a:t>
            </a:r>
            <a:r>
              <a:rPr lang="en-US" sz="1600" dirty="0" smtClean="0"/>
              <a:t>    alert</a:t>
            </a:r>
            <a:r>
              <a:rPr lang="en-US" sz="1600" dirty="0"/>
              <a:t>('it worked'); </a:t>
            </a:r>
            <a:endParaRPr lang="en-US" sz="1600" dirty="0" smtClean="0"/>
          </a:p>
          <a:p>
            <a:pPr marL="0" indent="0">
              <a:buFontTx/>
              <a:buNone/>
              <a:defRPr/>
            </a:pPr>
            <a:r>
              <a:rPr lang="en-US" sz="1600" dirty="0" smtClean="0"/>
              <a:t>}); 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Shake</a:t>
            </a:r>
            <a:endParaRPr lang="es-EC" cap="small" dirty="0"/>
          </a:p>
        </p:txBody>
      </p:sp>
      <p:pic>
        <p:nvPicPr>
          <p:cNvPr id="75779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800" y="1069975"/>
            <a:ext cx="1600200" cy="3638550"/>
          </a:xfrm>
        </p:spPr>
      </p:pic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3057525" y="2544763"/>
            <a:ext cx="5768975" cy="1793875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1620" tIns="40810" rIns="81620" bIns="40810">
            <a:normAutofit/>
          </a:bodyPr>
          <a:lstStyle>
            <a:lvl1pPr marL="304800" indent="-3048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s-EC" sz="1400" dirty="0" smtClean="0"/>
              <a:t>&lt;!-- </a:t>
            </a:r>
            <a:r>
              <a:rPr lang="es-EC" sz="1400" dirty="0" err="1"/>
              <a:t>how</a:t>
            </a:r>
            <a:r>
              <a:rPr lang="es-EC" sz="1400" dirty="0"/>
              <a:t> </a:t>
            </a:r>
            <a:r>
              <a:rPr lang="es-EC" sz="1400" dirty="0" err="1"/>
              <a:t>hard</a:t>
            </a:r>
            <a:r>
              <a:rPr lang="es-EC" sz="1400" dirty="0"/>
              <a:t> a </a:t>
            </a:r>
            <a:r>
              <a:rPr lang="es-EC" sz="1400" dirty="0" err="1"/>
              <a:t>shake</a:t>
            </a:r>
            <a:r>
              <a:rPr lang="es-EC" sz="1400" dirty="0"/>
              <a:t> </a:t>
            </a:r>
            <a:r>
              <a:rPr lang="es-EC" sz="1400" dirty="0" err="1"/>
              <a:t>is</a:t>
            </a:r>
            <a:r>
              <a:rPr lang="es-EC" sz="1400" dirty="0"/>
              <a:t> </a:t>
            </a:r>
            <a:r>
              <a:rPr lang="es-EC" sz="1400" dirty="0" err="1"/>
              <a:t>needed</a:t>
            </a:r>
            <a:r>
              <a:rPr lang="es-EC" sz="1400" dirty="0"/>
              <a:t> --&gt;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smtClean="0"/>
              <a:t>&lt;</a:t>
            </a:r>
            <a:r>
              <a:rPr lang="es-EC" sz="1400" b="1" dirty="0" err="1"/>
              <a:t>property</a:t>
            </a:r>
            <a:r>
              <a:rPr lang="es-EC" sz="1400" b="1" dirty="0"/>
              <a:t> </a:t>
            </a:r>
            <a:r>
              <a:rPr lang="es-EC" sz="1400" b="1" dirty="0" err="1"/>
              <a:t>name</a:t>
            </a:r>
            <a:r>
              <a:rPr lang="es-EC" sz="1400" b="1" dirty="0"/>
              <a:t>="</a:t>
            </a:r>
            <a:r>
              <a:rPr lang="es-EC" sz="1400" b="1" dirty="0" err="1"/>
              <a:t>ti.android.shake.factor</a:t>
            </a:r>
            <a:r>
              <a:rPr lang="es-EC" sz="1400" b="1" dirty="0"/>
              <a:t>"&gt;</a:t>
            </a:r>
            <a:r>
              <a:rPr lang="es-EC" sz="1400" dirty="0" smtClean="0"/>
              <a:t>1.3</a:t>
            </a:r>
            <a:r>
              <a:rPr lang="es-EC" sz="1400" b="1" dirty="0" smtClean="0"/>
              <a:t>&lt;/</a:t>
            </a:r>
            <a:r>
              <a:rPr lang="es-EC" sz="1400" b="1" dirty="0" err="1"/>
              <a:t>property</a:t>
            </a:r>
            <a:r>
              <a:rPr lang="es-EC" sz="1400" b="1" dirty="0" smtClean="0"/>
              <a:t>&gt;</a:t>
            </a:r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&lt;!-- </a:t>
            </a:r>
            <a:r>
              <a:rPr lang="es-EC" sz="1400" dirty="0" err="1"/>
              <a:t>how</a:t>
            </a:r>
            <a:r>
              <a:rPr lang="es-EC" sz="1400" dirty="0"/>
              <a:t> </a:t>
            </a:r>
            <a:r>
              <a:rPr lang="es-EC" sz="1400" dirty="0" err="1"/>
              <a:t>long</a:t>
            </a:r>
            <a:r>
              <a:rPr lang="es-EC" sz="1400" dirty="0"/>
              <a:t> </a:t>
            </a:r>
            <a:r>
              <a:rPr lang="es-EC" sz="1400" dirty="0" err="1"/>
              <a:t>must</a:t>
            </a:r>
            <a:r>
              <a:rPr lang="es-EC" sz="1400" dirty="0"/>
              <a:t> </a:t>
            </a:r>
            <a:r>
              <a:rPr lang="es-EC" sz="1400" dirty="0" err="1"/>
              <a:t>it</a:t>
            </a:r>
            <a:r>
              <a:rPr lang="es-EC" sz="1400" dirty="0"/>
              <a:t> </a:t>
            </a:r>
            <a:r>
              <a:rPr lang="es-EC" sz="1400" dirty="0" err="1"/>
              <a:t>continue</a:t>
            </a:r>
            <a:r>
              <a:rPr lang="es-EC" sz="1400" dirty="0"/>
              <a:t> --&gt;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smtClean="0"/>
              <a:t>&lt;</a:t>
            </a:r>
            <a:r>
              <a:rPr lang="es-EC" sz="1400" b="1" dirty="0" err="1"/>
              <a:t>property</a:t>
            </a:r>
            <a:r>
              <a:rPr lang="es-EC" sz="1400" b="1" dirty="0"/>
              <a:t> </a:t>
            </a:r>
            <a:r>
              <a:rPr lang="es-EC" sz="1400" b="1" dirty="0" err="1" smtClean="0"/>
              <a:t>name</a:t>
            </a:r>
            <a:r>
              <a:rPr lang="es-EC" sz="1400" b="1" dirty="0"/>
              <a:t>="</a:t>
            </a:r>
            <a:r>
              <a:rPr lang="es-EC" sz="1400" b="1" dirty="0" err="1"/>
              <a:t>ti.android.shake.active.milliseconds</a:t>
            </a:r>
            <a:r>
              <a:rPr lang="es-EC" sz="1400" b="1" dirty="0"/>
              <a:t>"&gt;</a:t>
            </a:r>
            <a:r>
              <a:rPr lang="es-EC" sz="1400" dirty="0"/>
              <a:t>1000</a:t>
            </a:r>
            <a:r>
              <a:rPr lang="es-EC" sz="1400" b="1" dirty="0"/>
              <a:t>&lt;/</a:t>
            </a:r>
            <a:r>
              <a:rPr lang="es-EC" sz="1400" b="1" dirty="0" err="1"/>
              <a:t>property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&lt;!-- </a:t>
            </a:r>
            <a:r>
              <a:rPr lang="es-EC" sz="1400" dirty="0" err="1"/>
              <a:t>how</a:t>
            </a:r>
            <a:r>
              <a:rPr lang="es-EC" sz="1400" dirty="0"/>
              <a:t> </a:t>
            </a:r>
            <a:r>
              <a:rPr lang="es-EC" sz="1400" dirty="0" err="1"/>
              <a:t>long</a:t>
            </a:r>
            <a:r>
              <a:rPr lang="es-EC" sz="1400" dirty="0"/>
              <a:t> </a:t>
            </a:r>
            <a:r>
              <a:rPr lang="es-EC" sz="1400" dirty="0" err="1"/>
              <a:t>between</a:t>
            </a:r>
            <a:r>
              <a:rPr lang="es-EC" sz="1400" dirty="0"/>
              <a:t> </a:t>
            </a:r>
            <a:r>
              <a:rPr lang="es-EC" sz="1400" dirty="0" err="1"/>
              <a:t>shakes</a:t>
            </a:r>
            <a:r>
              <a:rPr lang="es-EC" sz="1400" dirty="0"/>
              <a:t> --&gt;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smtClean="0"/>
              <a:t>&lt;</a:t>
            </a:r>
            <a:r>
              <a:rPr lang="es-EC" sz="1400" b="1" dirty="0" err="1"/>
              <a:t>property</a:t>
            </a:r>
            <a:r>
              <a:rPr lang="es-EC" sz="1400" b="1" dirty="0"/>
              <a:t> </a:t>
            </a:r>
            <a:r>
              <a:rPr lang="es-EC" sz="1400" b="1" dirty="0" err="1"/>
              <a:t>name</a:t>
            </a:r>
            <a:r>
              <a:rPr lang="es-EC" sz="1400" b="1" dirty="0"/>
              <a:t>="</a:t>
            </a:r>
            <a:r>
              <a:rPr lang="es-EC" sz="1400" b="1" dirty="0" err="1"/>
              <a:t>ti.android.shake.quiet.milliseconds</a:t>
            </a:r>
            <a:r>
              <a:rPr lang="es-EC" sz="1400" b="1" dirty="0"/>
              <a:t>"&gt;</a:t>
            </a:r>
            <a:r>
              <a:rPr lang="es-EC" sz="1400" dirty="0"/>
              <a:t>500</a:t>
            </a:r>
            <a:r>
              <a:rPr lang="es-EC" sz="1400" b="1" dirty="0"/>
              <a:t>&lt;/</a:t>
            </a:r>
            <a:r>
              <a:rPr lang="es-EC" sz="1400" b="1" dirty="0" err="1"/>
              <a:t>property</a:t>
            </a:r>
            <a:r>
              <a:rPr lang="es-EC" sz="1400" b="1" dirty="0"/>
              <a:t>&gt;</a:t>
            </a:r>
            <a:r>
              <a:rPr lang="es-EC" sz="1400" dirty="0"/>
              <a:t> </a:t>
            </a:r>
            <a:endParaRPr lang="en-US" sz="14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114800" y="1035050"/>
            <a:ext cx="4800600" cy="1533525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Built-in </a:t>
            </a:r>
            <a:r>
              <a:rPr lang="en-US" dirty="0"/>
              <a:t>event on most </a:t>
            </a:r>
            <a:r>
              <a:rPr lang="en-US" dirty="0" err="1"/>
              <a:t>Ti.UI</a:t>
            </a:r>
            <a:r>
              <a:rPr lang="en-US" dirty="0"/>
              <a:t> elements</a:t>
            </a:r>
          </a:p>
          <a:p>
            <a:pPr>
              <a:defRPr/>
            </a:pPr>
            <a:r>
              <a:rPr lang="en-US" dirty="0"/>
              <a:t>Event object properties:</a:t>
            </a:r>
            <a:br>
              <a:rPr lang="en-US" dirty="0"/>
            </a:br>
            <a:endParaRPr lang="en-US" dirty="0"/>
          </a:p>
          <a:p>
            <a:pPr lvl="1">
              <a:defRPr/>
            </a:pPr>
            <a:r>
              <a:rPr lang="en-US" dirty="0"/>
              <a:t>direction</a:t>
            </a:r>
          </a:p>
          <a:p>
            <a:pPr lvl="1">
              <a:defRPr/>
            </a:pPr>
            <a:r>
              <a:rPr lang="en-US" dirty="0"/>
              <a:t>source</a:t>
            </a:r>
          </a:p>
          <a:p>
            <a:pPr lvl="1">
              <a:defRPr/>
            </a:pPr>
            <a:r>
              <a:rPr lang="en-US" dirty="0"/>
              <a:t>x/y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Swipes</a:t>
            </a:r>
            <a:endParaRPr lang="es-EC" cap="small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3617913" y="2809875"/>
            <a:ext cx="5297487" cy="1493838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1620" tIns="40810" rIns="81620" bIns="40810">
            <a:normAutofit/>
          </a:bodyPr>
          <a:lstStyle>
            <a:lvl1pPr marL="304800" indent="-3048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s-EC" sz="1800" dirty="0"/>
              <a:t/>
            </a:r>
            <a:br>
              <a:rPr lang="es-EC" sz="1800" dirty="0"/>
            </a:br>
            <a:r>
              <a:rPr lang="es-EC" sz="1800" dirty="0"/>
              <a:t>$.</a:t>
            </a:r>
            <a:r>
              <a:rPr lang="es-EC" sz="1800" dirty="0" err="1"/>
              <a:t>someView.addEventListener</a:t>
            </a:r>
            <a:r>
              <a:rPr lang="es-EC" sz="1800" dirty="0"/>
              <a:t>('</a:t>
            </a:r>
            <a:r>
              <a:rPr lang="es-EC" sz="1800" dirty="0" err="1"/>
              <a:t>swipe</a:t>
            </a:r>
            <a:r>
              <a:rPr lang="es-EC" sz="1800" dirty="0"/>
              <a:t>', </a:t>
            </a:r>
            <a:r>
              <a:rPr lang="es-EC" sz="1800" b="1" dirty="0" err="1"/>
              <a:t>function</a:t>
            </a:r>
            <a:r>
              <a:rPr lang="es-EC" sz="1800" dirty="0"/>
              <a:t>(e) { </a:t>
            </a:r>
            <a:endParaRPr lang="es-EC" sz="1800" dirty="0" smtClean="0"/>
          </a:p>
          <a:p>
            <a:pPr marL="0" indent="0">
              <a:buFontTx/>
              <a:buNone/>
              <a:defRPr/>
            </a:pPr>
            <a:r>
              <a:rPr lang="es-EC" sz="1800" dirty="0"/>
              <a:t> </a:t>
            </a:r>
            <a:r>
              <a:rPr lang="es-EC" sz="1800" dirty="0" smtClean="0"/>
              <a:t>    </a:t>
            </a:r>
            <a:r>
              <a:rPr lang="es-EC" sz="1800" dirty="0" err="1" smtClean="0"/>
              <a:t>alert</a:t>
            </a:r>
            <a:r>
              <a:rPr lang="es-EC" sz="1800" dirty="0"/>
              <a:t>('</a:t>
            </a:r>
            <a:r>
              <a:rPr lang="es-EC" sz="1800" dirty="0" err="1"/>
              <a:t>You</a:t>
            </a:r>
            <a:r>
              <a:rPr lang="es-EC" sz="1800" dirty="0"/>
              <a:t> </a:t>
            </a:r>
            <a:r>
              <a:rPr lang="es-EC" sz="1800" dirty="0" err="1"/>
              <a:t>swiped</a:t>
            </a:r>
            <a:r>
              <a:rPr lang="es-EC" sz="1800" dirty="0"/>
              <a:t> ' + </a:t>
            </a:r>
            <a:r>
              <a:rPr lang="es-EC" sz="1800" dirty="0" err="1"/>
              <a:t>e.direction</a:t>
            </a:r>
            <a:r>
              <a:rPr lang="es-EC" sz="1800" dirty="0"/>
              <a:t>); </a:t>
            </a:r>
            <a:endParaRPr lang="es-EC" sz="1800" dirty="0" smtClean="0"/>
          </a:p>
          <a:p>
            <a:pPr marL="0" indent="0">
              <a:buFontTx/>
              <a:buNone/>
              <a:defRPr/>
            </a:pPr>
            <a:r>
              <a:rPr lang="es-EC" sz="1800" dirty="0" smtClean="0"/>
              <a:t>}); </a:t>
            </a:r>
            <a:endParaRPr lang="en-US" sz="1800" dirty="0"/>
          </a:p>
        </p:txBody>
      </p:sp>
      <p:pic>
        <p:nvPicPr>
          <p:cNvPr id="76804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0763" y="1062038"/>
            <a:ext cx="1544637" cy="3522662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Touches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7827" name="Content Placeholder 2"/>
          <p:cNvSpPr txBox="1">
            <a:spLocks/>
          </p:cNvSpPr>
          <p:nvPr/>
        </p:nvSpPr>
        <p:spPr bwMode="auto">
          <a:xfrm>
            <a:off x="1524000" y="2432050"/>
            <a:ext cx="5956300" cy="15303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$.someView.addEventListener('touchstart',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alert('You touched at coordinates ' + e.x + '/' + e.y);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77828" name="1 CuadroTexto"/>
          <p:cNvSpPr txBox="1">
            <a:spLocks noChangeArrowheads="1"/>
          </p:cNvSpPr>
          <p:nvPr/>
        </p:nvSpPr>
        <p:spPr bwMode="auto">
          <a:xfrm>
            <a:off x="0" y="895350"/>
            <a:ext cx="9144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Built-in event on most Ti.UI elements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Subtypes: touchstart, touchmove, touchend, touchcancel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touchmove fires continuously during event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Event object properties: source, x/y coords</a:t>
            </a: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505325" y="941388"/>
            <a:ext cx="2860675" cy="515937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1600" dirty="0"/>
              <a:t>iOS &amp; Android</a:t>
            </a:r>
          </a:p>
          <a:p>
            <a:pPr>
              <a:defRPr/>
            </a:pPr>
            <a:r>
              <a:rPr lang="en-US" sz="1600" dirty="0"/>
              <a:t>Zoom only (no rotation)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Pinch</a:t>
            </a:r>
            <a:endParaRPr lang="es-EC" cap="small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2598738" y="1457325"/>
            <a:ext cx="5768975" cy="3387725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1620" tIns="40810" rIns="81620" bIns="40810"/>
          <a:lstStyle>
            <a:lvl1pPr marL="304800" indent="-3048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s-EC" sz="900" dirty="0" smtClean="0"/>
              <a:t>// </a:t>
            </a:r>
            <a:r>
              <a:rPr lang="es-EC" sz="900" dirty="0"/>
              <a:t>$.</a:t>
            </a:r>
            <a:r>
              <a:rPr lang="es-EC" sz="900" dirty="0" err="1"/>
              <a:t>image</a:t>
            </a:r>
            <a:r>
              <a:rPr lang="es-EC" sz="900" dirty="0"/>
              <a:t> </a:t>
            </a:r>
            <a:r>
              <a:rPr lang="es-EC" sz="900" dirty="0" err="1"/>
              <a:t>is</a:t>
            </a:r>
            <a:r>
              <a:rPr lang="es-EC" sz="900" dirty="0"/>
              <a:t> </a:t>
            </a:r>
            <a:r>
              <a:rPr lang="es-EC" sz="900" dirty="0" err="1"/>
              <a:t>some</a:t>
            </a:r>
            <a:r>
              <a:rPr lang="es-EC" sz="900" dirty="0"/>
              <a:t> </a:t>
            </a:r>
            <a:r>
              <a:rPr lang="es-EC" sz="900" dirty="0" err="1"/>
              <a:t>large</a:t>
            </a:r>
            <a:r>
              <a:rPr lang="es-EC" sz="900" dirty="0"/>
              <a:t> </a:t>
            </a:r>
            <a:r>
              <a:rPr lang="es-EC" sz="900" dirty="0" err="1"/>
              <a:t>image</a:t>
            </a:r>
            <a:r>
              <a:rPr lang="es-EC" sz="900" dirty="0"/>
              <a:t>, </a:t>
            </a:r>
            <a:r>
              <a:rPr lang="es-EC" sz="900" dirty="0" err="1"/>
              <a:t>shown</a:t>
            </a:r>
            <a:r>
              <a:rPr lang="es-EC" sz="900" dirty="0"/>
              <a:t> at 400w </a:t>
            </a:r>
            <a:r>
              <a:rPr lang="es-EC" sz="900" b="1" dirty="0"/>
              <a:t>x</a:t>
            </a:r>
            <a:r>
              <a:rPr lang="es-EC" sz="900" dirty="0"/>
              <a:t> 300h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 smtClean="0"/>
              <a:t>// </a:t>
            </a:r>
            <a:r>
              <a:rPr lang="es-EC" sz="900" dirty="0"/>
              <a:t>$.</a:t>
            </a:r>
            <a:r>
              <a:rPr lang="es-EC" sz="900" dirty="0" err="1"/>
              <a:t>view</a:t>
            </a:r>
            <a:r>
              <a:rPr lang="es-EC" sz="900" dirty="0"/>
              <a:t> </a:t>
            </a:r>
            <a:r>
              <a:rPr lang="es-EC" sz="900" dirty="0" err="1"/>
              <a:t>is</a:t>
            </a:r>
            <a:r>
              <a:rPr lang="es-EC" sz="900" dirty="0"/>
              <a:t> a </a:t>
            </a:r>
            <a:r>
              <a:rPr lang="es-EC" sz="900" dirty="0" err="1"/>
              <a:t>view</a:t>
            </a:r>
            <a:r>
              <a:rPr lang="es-EC" sz="900" dirty="0"/>
              <a:t>, </a:t>
            </a:r>
            <a:r>
              <a:rPr lang="es-EC" sz="900" dirty="0" err="1"/>
              <a:t>also</a:t>
            </a:r>
            <a:r>
              <a:rPr lang="es-EC" sz="900" dirty="0"/>
              <a:t> </a:t>
            </a:r>
            <a:r>
              <a:rPr lang="es-EC" sz="900" dirty="0" err="1"/>
              <a:t>shown</a:t>
            </a:r>
            <a:r>
              <a:rPr lang="es-EC" sz="900" dirty="0"/>
              <a:t> at 400w </a:t>
            </a:r>
            <a:r>
              <a:rPr lang="es-EC" sz="900" b="1" dirty="0"/>
              <a:t>x</a:t>
            </a:r>
            <a:r>
              <a:rPr lang="es-EC" sz="900" dirty="0"/>
              <a:t> 300h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 smtClean="0"/>
              <a:t>// </a:t>
            </a:r>
            <a:r>
              <a:rPr lang="es-EC" sz="900" dirty="0"/>
              <a:t>$.</a:t>
            </a:r>
            <a:r>
              <a:rPr lang="es-EC" sz="900" dirty="0" err="1"/>
              <a:t>image</a:t>
            </a:r>
            <a:r>
              <a:rPr lang="es-EC" sz="900" dirty="0"/>
              <a:t> </a:t>
            </a:r>
            <a:r>
              <a:rPr lang="es-EC" sz="900" dirty="0" err="1"/>
              <a:t>is</a:t>
            </a:r>
            <a:r>
              <a:rPr lang="es-EC" sz="900" dirty="0"/>
              <a:t> </a:t>
            </a:r>
            <a:r>
              <a:rPr lang="es-EC" sz="900" dirty="0" err="1"/>
              <a:t>inside</a:t>
            </a:r>
            <a:r>
              <a:rPr lang="es-EC" sz="900" dirty="0"/>
              <a:t> </a:t>
            </a:r>
            <a:r>
              <a:rPr lang="es-EC" sz="900" dirty="0" err="1"/>
              <a:t>the</a:t>
            </a:r>
            <a:r>
              <a:rPr lang="es-EC" sz="900" dirty="0"/>
              <a:t> $.</a:t>
            </a:r>
            <a:r>
              <a:rPr lang="es-EC" sz="900" dirty="0" err="1"/>
              <a:t>view</a:t>
            </a:r>
            <a:r>
              <a:rPr lang="es-EC" sz="900" dirty="0"/>
              <a:t>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 err="1" smtClean="0"/>
              <a:t>var</a:t>
            </a:r>
            <a:r>
              <a:rPr lang="es-EC" sz="900" dirty="0" smtClean="0"/>
              <a:t> </a:t>
            </a:r>
            <a:r>
              <a:rPr lang="es-EC" sz="900" dirty="0" err="1"/>
              <a:t>maxWidth</a:t>
            </a:r>
            <a:r>
              <a:rPr lang="es-EC" sz="900" dirty="0"/>
              <a:t> = 1600,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maxHeight</a:t>
            </a:r>
            <a:r>
              <a:rPr lang="es-EC" sz="900" dirty="0" smtClean="0"/>
              <a:t> </a:t>
            </a:r>
            <a:r>
              <a:rPr lang="es-EC" sz="900" dirty="0"/>
              <a:t>= 1200,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origWidth</a:t>
            </a:r>
            <a:r>
              <a:rPr lang="es-EC" sz="900" dirty="0" smtClean="0"/>
              <a:t> </a:t>
            </a:r>
            <a:r>
              <a:rPr lang="es-EC" sz="900" dirty="0"/>
              <a:t>= 400,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origHeight</a:t>
            </a:r>
            <a:r>
              <a:rPr lang="es-EC" sz="900" dirty="0" smtClean="0"/>
              <a:t> </a:t>
            </a:r>
            <a:r>
              <a:rPr lang="es-EC" sz="900" dirty="0"/>
              <a:t>= 300;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endParaRPr lang="es-EC" sz="900" dirty="0"/>
          </a:p>
          <a:p>
            <a:pPr marL="0" indent="0">
              <a:buFontTx/>
              <a:buNone/>
              <a:defRPr/>
            </a:pPr>
            <a:r>
              <a:rPr lang="es-EC" sz="900" dirty="0" smtClean="0"/>
              <a:t>$.</a:t>
            </a:r>
            <a:r>
              <a:rPr lang="es-EC" sz="900" dirty="0" err="1"/>
              <a:t>view.addEventListener</a:t>
            </a:r>
            <a:r>
              <a:rPr lang="es-EC" sz="900" dirty="0"/>
              <a:t>('</a:t>
            </a:r>
            <a:r>
              <a:rPr lang="es-EC" sz="900" dirty="0" err="1"/>
              <a:t>pinch</a:t>
            </a:r>
            <a:r>
              <a:rPr lang="es-EC" sz="900" dirty="0"/>
              <a:t>', </a:t>
            </a:r>
            <a:r>
              <a:rPr lang="es-EC" sz="900" dirty="0" err="1"/>
              <a:t>function</a:t>
            </a:r>
            <a:r>
              <a:rPr lang="es-EC" sz="900" dirty="0"/>
              <a:t>(e){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var</a:t>
            </a:r>
            <a:r>
              <a:rPr lang="es-EC" sz="900" dirty="0" smtClean="0"/>
              <a:t> </a:t>
            </a:r>
            <a:r>
              <a:rPr lang="es-EC" sz="900" dirty="0" err="1"/>
              <a:t>newWidth</a:t>
            </a:r>
            <a:r>
              <a:rPr lang="es-EC" sz="900" dirty="0"/>
              <a:t> = $.</a:t>
            </a:r>
            <a:r>
              <a:rPr lang="es-EC" sz="900" dirty="0" err="1"/>
              <a:t>image.width</a:t>
            </a:r>
            <a:r>
              <a:rPr lang="es-EC" sz="900" dirty="0"/>
              <a:t> * </a:t>
            </a:r>
            <a:r>
              <a:rPr lang="es-EC" sz="900" dirty="0" err="1"/>
              <a:t>e.scale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newWidth</a:t>
            </a:r>
            <a:r>
              <a:rPr lang="es-EC" sz="900" dirty="0" smtClean="0"/>
              <a:t> </a:t>
            </a:r>
            <a:r>
              <a:rPr lang="es-EC" sz="900" dirty="0"/>
              <a:t>= (</a:t>
            </a:r>
            <a:r>
              <a:rPr lang="es-EC" sz="900" dirty="0" err="1"/>
              <a:t>newWidth</a:t>
            </a:r>
            <a:r>
              <a:rPr lang="es-EC" sz="900" dirty="0"/>
              <a:t> &lt; </a:t>
            </a:r>
            <a:r>
              <a:rPr lang="es-EC" sz="900" dirty="0" err="1"/>
              <a:t>origWidth</a:t>
            </a:r>
            <a:r>
              <a:rPr lang="es-EC" sz="900" dirty="0"/>
              <a:t>) ? </a:t>
            </a:r>
            <a:r>
              <a:rPr lang="es-EC" sz="900" dirty="0" err="1"/>
              <a:t>origWidth</a:t>
            </a:r>
            <a:r>
              <a:rPr lang="es-EC" sz="900" dirty="0"/>
              <a:t> : </a:t>
            </a:r>
            <a:r>
              <a:rPr lang="es-EC" sz="900" dirty="0" err="1"/>
              <a:t>newWidth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newWidth</a:t>
            </a:r>
            <a:r>
              <a:rPr lang="es-EC" sz="900" dirty="0" smtClean="0"/>
              <a:t> </a:t>
            </a:r>
            <a:r>
              <a:rPr lang="es-EC" sz="900" dirty="0"/>
              <a:t>= (</a:t>
            </a:r>
            <a:r>
              <a:rPr lang="es-EC" sz="900" dirty="0" err="1"/>
              <a:t>newWidth</a:t>
            </a:r>
            <a:r>
              <a:rPr lang="es-EC" sz="900" dirty="0"/>
              <a:t> &gt; </a:t>
            </a:r>
            <a:r>
              <a:rPr lang="es-EC" sz="900" dirty="0" err="1"/>
              <a:t>maxWidth</a:t>
            </a:r>
            <a:r>
              <a:rPr lang="es-EC" sz="900" dirty="0"/>
              <a:t>) ? </a:t>
            </a:r>
            <a:r>
              <a:rPr lang="es-EC" sz="900" dirty="0" err="1"/>
              <a:t>maxWidth</a:t>
            </a:r>
            <a:r>
              <a:rPr lang="es-EC" sz="900" dirty="0"/>
              <a:t> : </a:t>
            </a:r>
            <a:r>
              <a:rPr lang="es-EC" sz="900" dirty="0" err="1"/>
              <a:t>newWidth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</a:t>
            </a:r>
            <a:r>
              <a:rPr lang="es-EC" sz="900" dirty="0" err="1" smtClean="0"/>
              <a:t>var</a:t>
            </a:r>
            <a:r>
              <a:rPr lang="es-EC" sz="900" dirty="0" smtClean="0"/>
              <a:t> </a:t>
            </a:r>
            <a:r>
              <a:rPr lang="es-EC" sz="900" dirty="0" err="1"/>
              <a:t>newHeight</a:t>
            </a:r>
            <a:r>
              <a:rPr lang="es-EC" sz="900" dirty="0"/>
              <a:t> = $.</a:t>
            </a:r>
            <a:r>
              <a:rPr lang="es-EC" sz="900" dirty="0" err="1"/>
              <a:t>image.height</a:t>
            </a:r>
            <a:r>
              <a:rPr lang="es-EC" sz="900" dirty="0"/>
              <a:t> * </a:t>
            </a:r>
            <a:r>
              <a:rPr lang="es-EC" sz="900" dirty="0" err="1"/>
              <a:t>e.scale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newHeight</a:t>
            </a:r>
            <a:r>
              <a:rPr lang="es-EC" sz="900" dirty="0" smtClean="0"/>
              <a:t> </a:t>
            </a:r>
            <a:r>
              <a:rPr lang="es-EC" sz="900" dirty="0"/>
              <a:t>= (</a:t>
            </a:r>
            <a:r>
              <a:rPr lang="es-EC" sz="900" dirty="0" err="1"/>
              <a:t>newHeight</a:t>
            </a:r>
            <a:r>
              <a:rPr lang="es-EC" sz="900" dirty="0"/>
              <a:t> &lt; </a:t>
            </a:r>
            <a:r>
              <a:rPr lang="es-EC" sz="900" dirty="0" err="1"/>
              <a:t>origHeight</a:t>
            </a:r>
            <a:r>
              <a:rPr lang="es-EC" sz="900" dirty="0"/>
              <a:t>) ? </a:t>
            </a:r>
            <a:r>
              <a:rPr lang="es-EC" sz="900" dirty="0" err="1"/>
              <a:t>origHeight</a:t>
            </a:r>
            <a:r>
              <a:rPr lang="es-EC" sz="900" dirty="0"/>
              <a:t> : </a:t>
            </a:r>
            <a:r>
              <a:rPr lang="es-EC" sz="900" dirty="0" err="1"/>
              <a:t>newHeight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newHeight</a:t>
            </a:r>
            <a:r>
              <a:rPr lang="es-EC" sz="900" dirty="0" smtClean="0"/>
              <a:t> </a:t>
            </a:r>
            <a:r>
              <a:rPr lang="es-EC" sz="900" dirty="0"/>
              <a:t>= (</a:t>
            </a:r>
            <a:r>
              <a:rPr lang="es-EC" sz="900" dirty="0" err="1"/>
              <a:t>newHeight</a:t>
            </a:r>
            <a:r>
              <a:rPr lang="es-EC" sz="900" dirty="0"/>
              <a:t> &gt; </a:t>
            </a:r>
            <a:r>
              <a:rPr lang="es-EC" sz="900" dirty="0" err="1"/>
              <a:t>maxHeight</a:t>
            </a:r>
            <a:r>
              <a:rPr lang="es-EC" sz="900" dirty="0"/>
              <a:t>) ? </a:t>
            </a:r>
            <a:r>
              <a:rPr lang="es-EC" sz="900" dirty="0" err="1"/>
              <a:t>maxHeight</a:t>
            </a:r>
            <a:r>
              <a:rPr lang="es-EC" sz="900" dirty="0"/>
              <a:t> : </a:t>
            </a:r>
            <a:r>
              <a:rPr lang="es-EC" sz="900" dirty="0" err="1"/>
              <a:t>newHeight</a:t>
            </a:r>
            <a:r>
              <a:rPr lang="es-EC" sz="900" dirty="0"/>
              <a:t>;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$.</a:t>
            </a:r>
            <a:r>
              <a:rPr lang="es-EC" sz="900" dirty="0" err="1"/>
              <a:t>image.applyProperties</a:t>
            </a:r>
            <a:r>
              <a:rPr lang="es-EC" sz="900" dirty="0"/>
              <a:t>({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width</a:t>
            </a:r>
            <a:r>
              <a:rPr lang="es-EC" sz="900" dirty="0"/>
              <a:t>: </a:t>
            </a:r>
            <a:r>
              <a:rPr lang="es-EC" sz="900" dirty="0" err="1"/>
              <a:t>Math.round</a:t>
            </a:r>
            <a:r>
              <a:rPr lang="es-EC" sz="900" dirty="0"/>
              <a:t>(</a:t>
            </a:r>
            <a:r>
              <a:rPr lang="es-EC" sz="900" dirty="0" err="1"/>
              <a:t>newWidth</a:t>
            </a:r>
            <a:r>
              <a:rPr lang="es-EC" sz="900" dirty="0"/>
              <a:t>),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	</a:t>
            </a:r>
            <a:r>
              <a:rPr lang="es-EC" sz="900" dirty="0" err="1" smtClean="0"/>
              <a:t>height</a:t>
            </a:r>
            <a:r>
              <a:rPr lang="es-EC" sz="900" dirty="0"/>
              <a:t>: </a:t>
            </a:r>
            <a:r>
              <a:rPr lang="es-EC" sz="900" dirty="0" err="1"/>
              <a:t>Math.round</a:t>
            </a:r>
            <a:r>
              <a:rPr lang="es-EC" sz="900" dirty="0"/>
              <a:t>(</a:t>
            </a:r>
            <a:r>
              <a:rPr lang="es-EC" sz="900" dirty="0" err="1"/>
              <a:t>newHeight</a:t>
            </a:r>
            <a:r>
              <a:rPr lang="es-EC" sz="900" dirty="0"/>
              <a:t>) </a:t>
            </a:r>
            <a:endParaRPr lang="es-EC" sz="900" dirty="0" smtClean="0"/>
          </a:p>
          <a:p>
            <a:pPr marL="0" indent="0">
              <a:buFontTx/>
              <a:buNone/>
              <a:defRPr/>
            </a:pPr>
            <a:r>
              <a:rPr lang="es-EC" sz="900" dirty="0"/>
              <a:t> </a:t>
            </a:r>
            <a:r>
              <a:rPr lang="es-EC" sz="900" dirty="0" smtClean="0"/>
              <a:t>    }); </a:t>
            </a:r>
          </a:p>
          <a:p>
            <a:pPr marL="0" indent="0">
              <a:buFontTx/>
              <a:buNone/>
              <a:defRPr/>
            </a:pPr>
            <a:r>
              <a:rPr lang="es-EC" sz="900" dirty="0" smtClean="0"/>
              <a:t>}) </a:t>
            </a:r>
            <a:endParaRPr lang="en-US" sz="900" dirty="0"/>
          </a:p>
        </p:txBody>
      </p:sp>
      <p:pic>
        <p:nvPicPr>
          <p:cNvPr id="78852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275" y="1457325"/>
            <a:ext cx="1303338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/>
              <a:t>Long </a:t>
            </a:r>
            <a:r>
              <a:rPr lang="es-EC" b="0" cap="small" dirty="0" err="1"/>
              <a:t>press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9875" name="Content Placeholder 2"/>
          <p:cNvSpPr txBox="1">
            <a:spLocks/>
          </p:cNvSpPr>
          <p:nvPr/>
        </p:nvSpPr>
        <p:spPr bwMode="auto">
          <a:xfrm>
            <a:off x="1447800" y="2305050"/>
            <a:ext cx="5829300" cy="14541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/>
            </a:r>
            <a:b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$.someView.addEventListener('longpress', function(e)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alert('You pressed me');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79876" name="1 CuadroTexto"/>
          <p:cNvSpPr txBox="1">
            <a:spLocks noChangeArrowheads="1"/>
          </p:cNvSpPr>
          <p:nvPr/>
        </p:nvSpPr>
        <p:spPr bwMode="auto">
          <a:xfrm>
            <a:off x="457200" y="1035050"/>
            <a:ext cx="51562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Supported by most UI elements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Keep in mind native UI conventions for long presses</a:t>
            </a: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Configured orientation support and react to orientation </a:t>
            </a:r>
            <a:r>
              <a:rPr lang="en-US" dirty="0" smtClean="0"/>
              <a:t>changes</a:t>
            </a:r>
          </a:p>
          <a:p>
            <a:pPr>
              <a:defRPr/>
            </a:pPr>
            <a:r>
              <a:rPr lang="en-US" dirty="0" smtClean="0"/>
              <a:t>Responded </a:t>
            </a:r>
            <a:r>
              <a:rPr lang="en-US" dirty="0"/>
              <a:t>to gestures other than 'click'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Course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Understand the core principles of mobile user experience design as expressed by Apple’s Human Interface Guidelines and Google's Android Design guides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 smtClean="0"/>
              <a:t>Deepen </a:t>
            </a:r>
            <a:r>
              <a:rPr lang="en-US" dirty="0"/>
              <a:t>knowledge of the Titanium platform by covering advanced use cases, performance tips, UI configurations, and device APIs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 smtClean="0"/>
              <a:t>Use </a:t>
            </a:r>
            <a:r>
              <a:rPr lang="en-US" dirty="0"/>
              <a:t>platform-specific device APIs and configuration to deliver a best of breed experience on each mobile platform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 smtClean="0"/>
              <a:t>Learn </a:t>
            </a:r>
            <a:r>
              <a:rPr lang="en-US" dirty="0"/>
              <a:t>how to enhance the core Titanium platform with extension modules.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 smtClean="0"/>
              <a:t>Goals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s-EC" dirty="0" err="1"/>
              <a:t>Update</a:t>
            </a:r>
            <a:r>
              <a:rPr lang="es-EC" dirty="0"/>
              <a:t> simple app to </a:t>
            </a:r>
            <a:r>
              <a:rPr lang="es-EC" dirty="0" err="1"/>
              <a:t>add</a:t>
            </a:r>
            <a:r>
              <a:rPr lang="es-EC" dirty="0"/>
              <a:t> </a:t>
            </a:r>
            <a:r>
              <a:rPr lang="es-EC" dirty="0" err="1"/>
              <a:t>orientation</a:t>
            </a:r>
            <a:r>
              <a:rPr lang="es-EC" dirty="0"/>
              <a:t> </a:t>
            </a:r>
            <a:r>
              <a:rPr lang="es-EC" dirty="0" err="1"/>
              <a:t>support</a:t>
            </a:r>
            <a:endParaRPr lang="es-EC" dirty="0"/>
          </a:p>
          <a:p>
            <a:pPr>
              <a:defRPr/>
            </a:pPr>
            <a:r>
              <a:rPr lang="es-EC" dirty="0" err="1" smtClean="0"/>
              <a:t>Update</a:t>
            </a:r>
            <a:r>
              <a:rPr lang="es-EC" dirty="0" smtClean="0"/>
              <a:t> </a:t>
            </a:r>
            <a:r>
              <a:rPr lang="es-EC" dirty="0"/>
              <a:t>data </a:t>
            </a:r>
            <a:r>
              <a:rPr lang="es-EC" dirty="0" err="1"/>
              <a:t>based</a:t>
            </a:r>
            <a:r>
              <a:rPr lang="es-EC" dirty="0"/>
              <a:t> </a:t>
            </a:r>
            <a:r>
              <a:rPr lang="es-EC" dirty="0" err="1"/>
              <a:t>on</a:t>
            </a:r>
            <a:r>
              <a:rPr lang="es-EC" dirty="0"/>
              <a:t> </a:t>
            </a:r>
            <a:r>
              <a:rPr lang="es-EC" dirty="0" err="1"/>
              <a:t>swipe</a:t>
            </a:r>
            <a:r>
              <a:rPr lang="es-EC" dirty="0"/>
              <a:t> and </a:t>
            </a:r>
            <a:r>
              <a:rPr lang="es-EC" dirty="0" err="1"/>
              <a:t>shake</a:t>
            </a:r>
            <a:r>
              <a:rPr lang="es-EC" dirty="0"/>
              <a:t> </a:t>
            </a:r>
            <a:r>
              <a:rPr lang="es-EC" dirty="0" err="1"/>
              <a:t>events</a:t>
            </a:r>
            <a:endParaRPr lang="es-EC" dirty="0"/>
          </a:p>
          <a:p>
            <a:pPr marL="0" indent="0" algn="ctr">
              <a:buFontTx/>
              <a:buNone/>
              <a:defRPr/>
            </a:pPr>
            <a:endParaRPr lang="es-EC" smtClean="0"/>
          </a:p>
          <a:p>
            <a:pPr marL="0" indent="0" algn="ctr">
              <a:buFontTx/>
              <a:buNone/>
              <a:defRPr/>
            </a:pPr>
            <a:r>
              <a:rPr lang="es-EC" dirty="0"/>
              <a:t/>
            </a:r>
            <a:br>
              <a:rPr lang="es-EC" dirty="0"/>
            </a:br>
            <a:r>
              <a:rPr lang="es-EC" sz="1800" dirty="0">
                <a:hlinkClick r:id="rId2"/>
              </a:rPr>
              <a:t>wiki.appcelerator.org/</a:t>
            </a:r>
            <a:r>
              <a:rPr lang="es-EC" sz="1800" dirty="0" err="1">
                <a:hlinkClick r:id="rId2"/>
              </a:rPr>
              <a:t>display</a:t>
            </a:r>
            <a:r>
              <a:rPr lang="es-EC" sz="1800" dirty="0">
                <a:hlinkClick r:id="rId2"/>
              </a:rPr>
              <a:t>/</a:t>
            </a:r>
            <a:r>
              <a:rPr lang="es-EC" sz="1800" dirty="0" err="1">
                <a:hlinkClick r:id="rId2"/>
              </a:rPr>
              <a:t>td</a:t>
            </a:r>
            <a:r>
              <a:rPr lang="es-EC" sz="1800" dirty="0">
                <a:hlinkClick r:id="rId2"/>
              </a:rPr>
              <a:t>/02+-+</a:t>
            </a:r>
            <a:r>
              <a:rPr lang="es-EC" sz="1800" dirty="0" err="1">
                <a:hlinkClick r:id="rId2"/>
              </a:rPr>
              <a:t>Handling+Gestures+and+Orientation+Changes</a:t>
            </a:r>
            <a:endParaRPr lang="es-EC" sz="1800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 smtClean="0"/>
              <a:t>Animation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 smtClean="0"/>
              <a:t>In this lesson, you will:</a:t>
            </a:r>
            <a:endParaRPr lang="es-EC" dirty="0"/>
          </a:p>
        </p:txBody>
      </p:sp>
      <p:sp>
        <p:nvSpPr>
          <p:cNvPr id="8499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Know key concepts of animation</a:t>
            </a:r>
          </a:p>
          <a:p>
            <a:r>
              <a:rPr lang="es-EC">
                <a:latin typeface="Corbel" charset="0"/>
              </a:rPr>
              <a:t>Know basic properties of animations</a:t>
            </a:r>
          </a:p>
          <a:p>
            <a:r>
              <a:rPr lang="es-EC">
                <a:latin typeface="Corbel" charset="0"/>
              </a:rPr>
              <a:t>Know 2D and 3D animation arrays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sz="2800" dirty="0" smtClean="0">
                <a:latin typeface="Open Sans" charset="0"/>
              </a:rPr>
              <a:t>BASIC ANIMATION</a:t>
            </a:r>
            <a:endParaRPr lang="es-EC" sz="2800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Animation</a:t>
            </a:r>
            <a:r>
              <a:rPr lang="es-EC" cap="small" dirty="0" smtClean="0"/>
              <a:t> </a:t>
            </a:r>
            <a:r>
              <a:rPr lang="es-EC" cap="small" dirty="0" err="1" smtClean="0"/>
              <a:t>Overview</a:t>
            </a:r>
            <a:endParaRPr lang="es-EC" dirty="0"/>
          </a:p>
        </p:txBody>
      </p:sp>
      <p:sp>
        <p:nvSpPr>
          <p:cNvPr id="8704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Animations can help a user distinguish changes to an application</a:t>
            </a:r>
          </a:p>
          <a:p>
            <a:r>
              <a:rPr lang="en-US">
                <a:latin typeface="Corbel" charset="0"/>
              </a:rPr>
              <a:t>You can help to make your application more attractive and dynamic (ie 'fashionable')</a:t>
            </a:r>
          </a:p>
          <a:p>
            <a:r>
              <a:rPr lang="en-US">
                <a:latin typeface="Corbel" charset="0"/>
              </a:rPr>
              <a:t>Essential for games (use less often in Titanium, but increasingly popular)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 smtClean="0"/>
              <a:t>Basic </a:t>
            </a:r>
            <a:r>
              <a:rPr lang="es-EC" b="0" cap="small" dirty="0" err="1" smtClean="0"/>
              <a:t>Animations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8067" name="Content Placeholder 2"/>
          <p:cNvSpPr txBox="1">
            <a:spLocks/>
          </p:cNvSpPr>
          <p:nvPr/>
        </p:nvSpPr>
        <p:spPr bwMode="auto">
          <a:xfrm>
            <a:off x="2444750" y="966788"/>
            <a:ext cx="5776913" cy="38623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// $.circle is a Titanium View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$.circle.animate({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top: 200,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right: 30,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duration: 500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},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// optional callback, invoked when anim is complete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$.circle.animate({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top: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left: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	   duration: 500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     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s-EC" dirty="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dirty="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88068" name="Subtitle 2"/>
          <p:cNvSpPr txBox="1">
            <a:spLocks/>
          </p:cNvSpPr>
          <p:nvPr/>
        </p:nvSpPr>
        <p:spPr bwMode="auto">
          <a:xfrm>
            <a:off x="152400" y="877888"/>
            <a:ext cx="21971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For simple animations, use the </a:t>
            </a:r>
            <a:r>
              <a:rPr lang="en-US" sz="1400" dirty="0" smtClean="0">
                <a:solidFill>
                  <a:srgbClr val="EFEEED"/>
                </a:solidFill>
                <a:latin typeface="Open Sans" charset="0"/>
                <a:cs typeface="Open Sans" charset="0"/>
              </a:rPr>
              <a:t/>
            </a:r>
            <a:br>
              <a:rPr lang="en-US" sz="1400" dirty="0" smtClean="0">
                <a:solidFill>
                  <a:srgbClr val="EFEEED"/>
                </a:solidFill>
                <a:latin typeface="Open Sans" charset="0"/>
                <a:cs typeface="Open Sans" charset="0"/>
              </a:rPr>
            </a:br>
            <a:r>
              <a:rPr lang="en-US" sz="1400" dirty="0" err="1" smtClean="0">
                <a:solidFill>
                  <a:srgbClr val="EFEEED"/>
                </a:solidFill>
                <a:latin typeface="Open Sans" charset="0"/>
                <a:cs typeface="Open Sans" charset="0"/>
              </a:rPr>
              <a:t>obj.animate</a:t>
            </a:r>
            <a:r>
              <a:rPr lang="en-US" sz="1400" dirty="0" smtClean="0">
                <a:solidFill>
                  <a:srgbClr val="EFEEED"/>
                </a:solidFill>
                <a:latin typeface="Open Sans" charset="0"/>
                <a:cs typeface="Open Sans" charset="0"/>
              </a:rPr>
              <a:t> </a:t>
            </a:r>
            <a:r>
              <a:rPr lang="en-US" sz="1400" dirty="0">
                <a:solidFill>
                  <a:srgbClr val="EFEEED"/>
                </a:solidFill>
                <a:latin typeface="Open Sans" charset="0"/>
                <a:cs typeface="Open Sans" charset="0"/>
              </a:rPr>
              <a:t>property ()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b="0" cap="small" dirty="0"/>
              <a:t>Basic </a:t>
            </a:r>
            <a:r>
              <a:rPr lang="es-EC" b="0" cap="small" dirty="0" err="1"/>
              <a:t>Animations</a:t>
            </a:r>
            <a:r>
              <a:rPr lang="es-EC" b="0" cap="small" dirty="0"/>
              <a:t> </a:t>
            </a:r>
            <a:r>
              <a:rPr lang="es-EC" b="0" cap="small" dirty="0" err="1"/>
              <a:t>with</a:t>
            </a:r>
            <a:r>
              <a:rPr lang="es-EC" b="0" cap="small" dirty="0"/>
              <a:t> </a:t>
            </a:r>
            <a:r>
              <a:rPr lang="es-EC" b="0" cap="small" dirty="0" err="1"/>
              <a:t>Objects</a:t>
            </a:r>
            <a:endParaRPr lang="es-EC" b="0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9091" name="Content Placeholder 2"/>
          <p:cNvSpPr txBox="1">
            <a:spLocks/>
          </p:cNvSpPr>
          <p:nvPr/>
        </p:nvSpPr>
        <p:spPr bwMode="auto">
          <a:xfrm>
            <a:off x="1919288" y="1333500"/>
            <a:ext cx="4722812" cy="33639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/>
              <a:t/>
            </a:r>
            <a:br>
              <a:rPr lang="es-EC"/>
            </a:b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// $.circle is a Titanium View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var a = Ti.UI.createAnimation({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backgroundColor: '#ff0000',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autoreverse: true,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     repeat: 3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a.duration = 1000;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  <a:t>$.circle.animate(a); </a:t>
            </a:r>
            <a:br>
              <a:rPr lang="es-EC" sz="20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20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89092" name="Subtitle 2"/>
          <p:cNvSpPr txBox="1">
            <a:spLocks/>
          </p:cNvSpPr>
          <p:nvPr/>
        </p:nvSpPr>
        <p:spPr bwMode="auto">
          <a:xfrm>
            <a:off x="457200" y="904875"/>
            <a:ext cx="774858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262" tIns="36631" rIns="73262" bIns="36631"/>
          <a:lstStyle>
            <a:lvl1pPr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defTabSz="5080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>
                <a:solidFill>
                  <a:srgbClr val="EFEEED"/>
                </a:solidFill>
                <a:latin typeface="Open Sans" charset="0"/>
                <a:cs typeface="Open Sans" charset="0"/>
              </a:rPr>
              <a:t>To reuse the animations, you can create an object and assign it an animate ():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Using</a:t>
            </a:r>
            <a:r>
              <a:rPr lang="es-EC" cap="small" dirty="0"/>
              <a:t> </a:t>
            </a:r>
            <a:r>
              <a:rPr lang="es-EC" cap="small" dirty="0" err="1"/>
              <a:t>the</a:t>
            </a:r>
            <a:r>
              <a:rPr lang="es-EC" cap="small" dirty="0"/>
              <a:t> </a:t>
            </a:r>
            <a:r>
              <a:rPr lang="es-EC" cap="small" dirty="0" err="1"/>
              <a:t>opacity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0115" name="Content Placeholder 2"/>
          <p:cNvSpPr txBox="1">
            <a:spLocks/>
          </p:cNvSpPr>
          <p:nvPr/>
        </p:nvSpPr>
        <p:spPr bwMode="auto">
          <a:xfrm>
            <a:off x="3086100" y="2432050"/>
            <a:ext cx="2628900" cy="20859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n-US" sz="1800"/>
              <a:t/>
            </a:r>
            <a:br>
              <a:rPr lang="en-US" sz="1800"/>
            </a:b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// fade out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$.view.animate({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opacity: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     duration: 500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  <a:br>
              <a:rPr lang="en-US" sz="18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n-US" sz="18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  <p:sp>
        <p:nvSpPr>
          <p:cNvPr id="90116" name="1 CuadroTexto"/>
          <p:cNvSpPr txBox="1">
            <a:spLocks noChangeArrowheads="1"/>
          </p:cNvSpPr>
          <p:nvPr/>
        </p:nvSpPr>
        <p:spPr bwMode="auto">
          <a:xfrm>
            <a:off x="457200" y="1009650"/>
            <a:ext cx="50546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Opacity is an important property in animation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0 = invisible; 1 = fully opaque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Dimming objects indicates they are unavailable</a:t>
            </a:r>
          </a:p>
          <a:p>
            <a:pPr eaLnBrk="1" hangingPunct="1">
              <a:spcBef>
                <a:spcPct val="20000"/>
              </a:spcBef>
              <a:buSzPct val="75000"/>
              <a:buFont typeface="Arial" charset="0"/>
              <a:buChar char="•"/>
            </a:pPr>
            <a:r>
              <a:rPr lang="en-US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Fading in/out views makes UI state changes less jarring</a:t>
            </a: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8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MATRIX TRANSFORMATIONS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4216400" y="1384300"/>
            <a:ext cx="4470400" cy="3133725"/>
          </a:xfrm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dirty="0"/>
              <a:t>What is </a:t>
            </a:r>
            <a:r>
              <a:rPr lang="en-US" dirty="0" smtClean="0"/>
              <a:t>a matrix? </a:t>
            </a: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For animations, is a set of properties that describe the transformation of an object in a manner that a computer can process and execute 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 smtClean="0"/>
              <a:t>It </a:t>
            </a:r>
            <a:r>
              <a:rPr lang="en-US" dirty="0"/>
              <a:t>offers more options for </a:t>
            </a:r>
            <a:r>
              <a:rPr lang="en-US" dirty="0" smtClean="0"/>
              <a:t>animation</a:t>
            </a:r>
          </a:p>
          <a:p>
            <a:pPr marL="0" indent="0">
              <a:buFontTx/>
              <a:buNone/>
              <a:defRPr/>
            </a:pPr>
            <a:r>
              <a:rPr lang="es-EC" dirty="0">
                <a:hlinkClick r:id="rId2"/>
              </a:rPr>
              <a:t>http://en.wikipedia.org/wiki/Matrix_(mathematics)</a:t>
            </a:r>
            <a:r>
              <a:rPr lang="es-EC" dirty="0"/>
              <a:t> </a:t>
            </a:r>
            <a:r>
              <a:rPr lang="en-US" dirty="0"/>
              <a:t> if you're interested </a:t>
            </a:r>
          </a:p>
          <a:p>
            <a:pPr marL="0" indent="0">
              <a:buFontTx/>
              <a:buNone/>
              <a:defRPr/>
            </a:pPr>
            <a:endParaRPr lang="es-EC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Matrix</a:t>
            </a:r>
            <a:r>
              <a:rPr lang="es-EC" cap="small" dirty="0"/>
              <a:t> </a:t>
            </a:r>
            <a:r>
              <a:rPr lang="es-EC" cap="small" dirty="0" err="1"/>
              <a:t>animation</a:t>
            </a:r>
            <a:endParaRPr lang="es-EC" cap="small" dirty="0"/>
          </a:p>
        </p:txBody>
      </p:sp>
      <p:pic>
        <p:nvPicPr>
          <p:cNvPr id="92163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5563" y="1384300"/>
            <a:ext cx="1998662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cap="small" dirty="0" smtClean="0"/>
              <a:t>Schedule</a:t>
            </a:r>
            <a:endParaRPr lang="en-US" cap="small" dirty="0"/>
          </a:p>
        </p:txBody>
      </p:sp>
      <p:graphicFrame>
        <p:nvGraphicFramePr>
          <p:cNvPr id="3" name="2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221489"/>
              </p:ext>
            </p:extLst>
          </p:nvPr>
        </p:nvGraphicFramePr>
        <p:xfrm>
          <a:off x="766763" y="1073150"/>
          <a:ext cx="7475538" cy="391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7769"/>
                <a:gridCol w="3737769"/>
              </a:tblGrid>
              <a:tr h="434446">
                <a:tc>
                  <a:txBody>
                    <a:bodyPr/>
                    <a:lstStyle/>
                    <a:p>
                      <a:pPr algn="l" fontAlgn="base"/>
                      <a:endParaRPr lang="es-EC" sz="16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endParaRPr lang="es-EC" sz="16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2" action="ppaction://hlinksldjump"/>
                        </a:rPr>
                        <a:t>UI/UX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2" action="ppaction://hlinksldjump"/>
                        </a:rPr>
                        <a:t>Design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2" action="ppaction://hlinksldjump"/>
                        </a:rPr>
                        <a:t>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2" action="ppaction://hlinksldjump"/>
                        </a:rPr>
                        <a:t>Principles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3" action="ppaction://hlinksldjump"/>
                        </a:rPr>
                        <a:t>iOS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3" action="ppaction://hlinksldjump"/>
                        </a:rPr>
                        <a:t> Deep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3" action="ppaction://hlinksldjump"/>
                        </a:rPr>
                        <a:t>Dive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4" action="ppaction://hlinksldjump"/>
                        </a:rPr>
                        <a:t>Orientation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4" action="ppaction://hlinksldjump"/>
                        </a:rPr>
                        <a:t> &amp;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4" action="ppaction://hlinksldjump"/>
                        </a:rPr>
                        <a:t>Gestures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5" action="ppaction://hlinksldjump"/>
                        </a:rPr>
                        <a:t>Android Deep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5" action="ppaction://hlinksldjump"/>
                        </a:rPr>
                        <a:t>Dive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6" action="ppaction://hlinksldjump"/>
                        </a:rPr>
                        <a:t>Animation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7" action="ppaction://hlinksldjump"/>
                        </a:rPr>
                        <a:t>App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7" action="ppaction://hlinksldjump"/>
                        </a:rPr>
                        <a:t>Interconnections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8" action="ppaction://hlinksldjump"/>
                        </a:rPr>
                        <a:t>TableViews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8" action="ppaction://hlinksldjump"/>
                        </a:rPr>
                        <a:t> &amp;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8" action="ppaction://hlinksldjump"/>
                        </a:rPr>
                        <a:t>ListViews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9" action="ppaction://hlinksldjump"/>
                        </a:rPr>
                        <a:t>Performance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9" action="ppaction://hlinksldjump"/>
                        </a:rPr>
                        <a:t>Optimization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0" action="ppaction://hlinksldjump"/>
                        </a:rPr>
                        <a:t>Input and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0" action="ppaction://hlinksldjump"/>
                        </a:rPr>
                        <a:t>Navigation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1" action="ppaction://hlinksldjump"/>
                        </a:rPr>
                        <a:t>Using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1" action="ppaction://hlinksldjump"/>
                        </a:rPr>
                        <a:t> Modules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2" action="ppaction://hlinksldjump"/>
                        </a:rPr>
                        <a:t>Custom</a:t>
                      </a:r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2" action="ppaction://hlinksldjump"/>
                        </a:rPr>
                        <a:t> UI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  <a:hlinkClick r:id="rId12" action="ppaction://hlinksldjump"/>
                        </a:rPr>
                        <a:t>Components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endParaRPr lang="es-EC" sz="160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  <a:tr h="434446">
                <a:tc gridSpan="2">
                  <a:txBody>
                    <a:bodyPr/>
                    <a:lstStyle/>
                    <a:p>
                      <a:endParaRPr lang="es-EC" sz="1600"/>
                    </a:p>
                  </a:txBody>
                  <a:tcPr marL="95237" marR="95237" marT="95273" marB="95273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434446"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Q&amp;A, Hacking</a:t>
                      </a:r>
                    </a:p>
                  </a:txBody>
                  <a:tcPr marL="95237" marR="95237" marT="95273" marB="9527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C" sz="1600" dirty="0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Q&amp;A, </a:t>
                      </a:r>
                      <a:r>
                        <a:rPr lang="es-EC" sz="1600" dirty="0" err="1">
                          <a:solidFill>
                            <a:srgbClr val="222222"/>
                          </a:solidFill>
                          <a:effectLst/>
                          <a:latin typeface="Museo"/>
                        </a:rPr>
                        <a:t>Exam</a:t>
                      </a:r>
                      <a:endParaRPr lang="es-EC" sz="1600" dirty="0">
                        <a:solidFill>
                          <a:srgbClr val="222222"/>
                        </a:solidFill>
                        <a:effectLst/>
                        <a:latin typeface="Museo"/>
                      </a:endParaRPr>
                    </a:p>
                  </a:txBody>
                  <a:tcPr marL="95237" marR="95237" marT="95273" marB="95273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Content Placeholder 5"/>
          <p:cNvSpPr>
            <a:spLocks noGrp="1"/>
          </p:cNvSpPr>
          <p:nvPr>
            <p:ph sz="quarter" idx="4"/>
          </p:nvPr>
        </p:nvSpPr>
        <p:spPr>
          <a:xfrm>
            <a:off x="4478338" y="1735138"/>
            <a:ext cx="4208462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Transform objects in 2D space </a:t>
            </a:r>
          </a:p>
          <a:p>
            <a:r>
              <a:rPr lang="en-US">
                <a:latin typeface="Corbel" charset="0"/>
              </a:rPr>
              <a:t>Rotate (rotate) </a:t>
            </a:r>
          </a:p>
          <a:p>
            <a:r>
              <a:rPr lang="en-US">
                <a:latin typeface="Corbel" charset="0"/>
              </a:rPr>
              <a:t>Scale (scalar) </a:t>
            </a:r>
          </a:p>
          <a:p>
            <a:r>
              <a:rPr lang="en-US">
                <a:latin typeface="Corbel" charset="0"/>
              </a:rPr>
              <a:t>Skew (bias) </a:t>
            </a:r>
          </a:p>
          <a:p>
            <a:r>
              <a:rPr lang="en-US">
                <a:latin typeface="Corbel" charset="0"/>
              </a:rPr>
              <a:t>Associated with animation object</a:t>
            </a:r>
            <a:r>
              <a:rPr lang="es-EC">
                <a:latin typeface="Corbel" charset="0"/>
              </a:rPr>
              <a:t/>
            </a:r>
            <a:br>
              <a:rPr lang="es-EC">
                <a:latin typeface="Corbel" charset="0"/>
              </a:rPr>
            </a:br>
            <a:endParaRPr lang="es-EC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Matrix</a:t>
            </a:r>
            <a:r>
              <a:rPr lang="es-EC" cap="small" dirty="0"/>
              <a:t> 2D </a:t>
            </a:r>
            <a:r>
              <a:rPr lang="es-EC" cap="small" dirty="0" err="1"/>
              <a:t>animations</a:t>
            </a:r>
            <a:endParaRPr lang="es-EC" cap="small" dirty="0"/>
          </a:p>
        </p:txBody>
      </p:sp>
      <p:pic>
        <p:nvPicPr>
          <p:cNvPr id="93187" name="2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0063" y="1555750"/>
            <a:ext cx="1414462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r>
              <a:rPr lang="es-EC" cap="small" dirty="0"/>
              <a:t> </a:t>
            </a:r>
            <a:r>
              <a:rPr lang="es-EC" cap="small" dirty="0" err="1"/>
              <a:t>matrix</a:t>
            </a:r>
            <a:r>
              <a:rPr lang="es-EC" cap="small" dirty="0"/>
              <a:t> 2D </a:t>
            </a:r>
            <a:r>
              <a:rPr lang="es-EC" cap="small" dirty="0" err="1"/>
              <a:t>animation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4211" name="Content Placeholder 2"/>
          <p:cNvSpPr txBox="1">
            <a:spLocks/>
          </p:cNvSpPr>
          <p:nvPr/>
        </p:nvSpPr>
        <p:spPr bwMode="auto">
          <a:xfrm>
            <a:off x="2617788" y="938213"/>
            <a:ext cx="3465512" cy="40401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a 2D matrix object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twoD = Ti.UI.create2DMatrix();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twoD = twoD.rotate(20);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twoD = twoD.scale(1.5);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which is used in an animation object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a = Ti.UI.createAnimation();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a.transform = twoD;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a.duration = 3000;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a.autoreverse = true;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a.repeat = 3;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set it all in motion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$.cloud.animate(a);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$.cloud is an ImageView to animate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Content Placeholder 5"/>
          <p:cNvSpPr>
            <a:spLocks noGrp="1"/>
          </p:cNvSpPr>
          <p:nvPr>
            <p:ph sz="quarter" idx="4"/>
          </p:nvPr>
        </p:nvSpPr>
        <p:spPr>
          <a:xfrm>
            <a:off x="4478338" y="1735138"/>
            <a:ext cx="4208462" cy="2859087"/>
          </a:xfrm>
        </p:spPr>
        <p:txBody>
          <a:bodyPr/>
          <a:lstStyle/>
          <a:p>
            <a:r>
              <a:rPr lang="en-US">
                <a:latin typeface="Corbel" charset="0"/>
              </a:rPr>
              <a:t>Transforming objects in 3D space </a:t>
            </a:r>
          </a:p>
          <a:p>
            <a:r>
              <a:rPr lang="en-US">
                <a:latin typeface="Corbel" charset="0"/>
              </a:rPr>
              <a:t>Rotate (rotate) </a:t>
            </a:r>
          </a:p>
          <a:p>
            <a:r>
              <a:rPr lang="en-US">
                <a:latin typeface="Corbel" charset="0"/>
              </a:rPr>
              <a:t>Scale (scalar) </a:t>
            </a:r>
          </a:p>
          <a:p>
            <a:r>
              <a:rPr lang="en-US">
                <a:latin typeface="Corbel" charset="0"/>
              </a:rPr>
              <a:t>Skew (bias) </a:t>
            </a:r>
          </a:p>
          <a:p>
            <a:r>
              <a:rPr lang="en-US">
                <a:latin typeface="Corbel" charset="0"/>
              </a:rPr>
              <a:t>Associated with animation object</a:t>
            </a:r>
            <a:endParaRPr lang="es-EC">
              <a:latin typeface="Corbe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Matrix</a:t>
            </a:r>
            <a:r>
              <a:rPr lang="es-EC" cap="small" dirty="0"/>
              <a:t> 3D </a:t>
            </a:r>
            <a:r>
              <a:rPr lang="es-EC" cap="small" dirty="0" err="1"/>
              <a:t>animation</a:t>
            </a:r>
            <a:r>
              <a:rPr lang="es-EC" cap="small" dirty="0"/>
              <a:t> (</a:t>
            </a:r>
            <a:r>
              <a:rPr lang="es-EC" cap="small" dirty="0" err="1"/>
              <a:t>iOS</a:t>
            </a:r>
            <a:r>
              <a:rPr lang="es-EC" cap="small" dirty="0"/>
              <a:t>)</a:t>
            </a:r>
          </a:p>
        </p:txBody>
      </p:sp>
      <p:pic>
        <p:nvPicPr>
          <p:cNvPr id="95235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0463" y="1555750"/>
            <a:ext cx="2633662" cy="2962275"/>
          </a:xfr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r>
              <a:rPr lang="es-EC" cap="small" dirty="0"/>
              <a:t> </a:t>
            </a:r>
            <a:r>
              <a:rPr lang="es-EC" cap="small" dirty="0" err="1"/>
              <a:t>Matrix</a:t>
            </a:r>
            <a:r>
              <a:rPr lang="es-EC" cap="small" dirty="0"/>
              <a:t> 3D </a:t>
            </a:r>
            <a:r>
              <a:rPr lang="es-EC" cap="small" dirty="0" err="1"/>
              <a:t>animation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6259" name="Content Placeholder 2"/>
          <p:cNvSpPr txBox="1">
            <a:spLocks/>
          </p:cNvSpPr>
          <p:nvPr/>
        </p:nvSpPr>
        <p:spPr bwMode="auto">
          <a:xfrm>
            <a:off x="1360488" y="877888"/>
            <a:ext cx="5472112" cy="42052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a 3D matrix object -- note namespace!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threeD = Ti.UI.iOS.create3DMatrix();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threeD = threeD.rotate(180, 1, 1, 0);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threeD = threeD.scale(2.0, 2.0, 2.0);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modify value at a specific matrix location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threeD.m34 = 1.0/-1500;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use the matrix in an animation object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var a = Ti.UI.createAnimation();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a.transform = threeD;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a.duration = 3000;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a.autoreverse = true;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a.repeat = 3;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// set it all in motion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400">
                <a:solidFill>
                  <a:schemeClr val="bg1"/>
                </a:solidFill>
                <a:latin typeface="Inconsolata" charset="0"/>
                <a:cs typeface="Inconsolata" charset="0"/>
              </a:rPr>
              <a:t>$.cloud.animate(a);  // $.cloud is an ImageView to animate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n-US" sz="14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Transitions</a:t>
            </a:r>
            <a:endParaRPr lang="es-EC" dirty="0"/>
          </a:p>
        </p:txBody>
      </p:sp>
      <p:sp>
        <p:nvSpPr>
          <p:cNvPr id="9728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iOS only feature</a:t>
            </a:r>
          </a:p>
          <a:p>
            <a:r>
              <a:rPr lang="en-US">
                <a:latin typeface="Corbel" charset="0"/>
              </a:rPr>
              <a:t>Built-in 3D transformations</a:t>
            </a:r>
          </a:p>
          <a:p>
            <a:r>
              <a:rPr lang="en-US">
                <a:latin typeface="Corbel" charset="0"/>
              </a:rPr>
              <a:t>Page curl, flip, etc.</a:t>
            </a:r>
          </a:p>
          <a:p>
            <a:r>
              <a:rPr lang="en-US">
                <a:latin typeface="Corbel" charset="0"/>
              </a:rPr>
              <a:t>Apply to Window or View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Alloy</a:t>
            </a:r>
            <a:r>
              <a:rPr lang="es-EC" cap="small" dirty="0"/>
              <a:t> </a:t>
            </a:r>
            <a:r>
              <a:rPr lang="es-EC" cap="small" dirty="0" err="1"/>
              <a:t>Animation</a:t>
            </a:r>
            <a:r>
              <a:rPr lang="es-EC" cap="small" dirty="0"/>
              <a:t> </a:t>
            </a:r>
            <a:r>
              <a:rPr lang="es-EC" cap="small" dirty="0" err="1" smtClean="0"/>
              <a:t>Built-ins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n-US" dirty="0"/>
              <a:t>Pre-built animation effects</a:t>
            </a:r>
          </a:p>
          <a:p>
            <a:pPr>
              <a:defRPr/>
            </a:pPr>
            <a:r>
              <a:rPr lang="en-US" dirty="0"/>
              <a:t>require() in the animation library, then call on your View(s)</a:t>
            </a:r>
          </a:p>
          <a:p>
            <a:pPr>
              <a:defRPr/>
            </a:pPr>
            <a:r>
              <a:rPr lang="en-US" dirty="0" err="1"/>
              <a:t>crossFade</a:t>
            </a:r>
            <a:r>
              <a:rPr lang="en-US" dirty="0"/>
              <a:t>(), </a:t>
            </a:r>
            <a:r>
              <a:rPr lang="en-US" dirty="0" err="1"/>
              <a:t>fadeAndRemove</a:t>
            </a:r>
            <a:r>
              <a:rPr lang="en-US" dirty="0"/>
              <a:t>(), </a:t>
            </a:r>
            <a:r>
              <a:rPr lang="en-US" dirty="0" err="1"/>
              <a:t>fadeIn</a:t>
            </a:r>
            <a:r>
              <a:rPr lang="en-US" dirty="0"/>
              <a:t>(), and more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endParaRPr lang="en-US" sz="1800" dirty="0"/>
          </a:p>
          <a:p>
            <a:pPr marL="0" indent="0" algn="ctr">
              <a:buFontTx/>
              <a:buNone/>
              <a:defRPr/>
            </a:pPr>
            <a:r>
              <a:rPr lang="en-US" sz="1800" dirty="0" smtClean="0"/>
              <a:t>See </a:t>
            </a:r>
            <a:r>
              <a:rPr lang="en-US" sz="1800" dirty="0"/>
              <a:t>https://github.com/appcelerator/alloy/blob/master/Alloy/builtins/animation.js</a:t>
            </a:r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Example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9331" name="Content Placeholder 2"/>
          <p:cNvSpPr txBox="1">
            <a:spLocks/>
          </p:cNvSpPr>
          <p:nvPr/>
        </p:nvSpPr>
        <p:spPr bwMode="auto">
          <a:xfrm>
            <a:off x="687388" y="1039813"/>
            <a:ext cx="6892925" cy="391953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// in the view controller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// require in the animation built-in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var animation = require('alloy/animation');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$.loginButton.addEventListener('click', function()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var loginFailed = validate(); // contrived example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if(loginFailed)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animation.shake($.loginButton, 30); // ← here's the animation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} else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	// do whatever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3" descr="Cove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sz="2800" dirty="0">
                <a:latin typeface="Open Sans" charset="0"/>
              </a:rPr>
              <a:t>iOS </a:t>
            </a:r>
            <a:r>
              <a:rPr lang="es-EC" sz="2800" dirty="0" smtClean="0">
                <a:latin typeface="Open Sans" charset="0"/>
              </a:rPr>
              <a:t>7-SPECIFIC ANIMATIONS</a:t>
            </a:r>
            <a:endParaRPr lang="es-EC" sz="2800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42875"/>
            <a:ext cx="8229600" cy="3635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iOS</a:t>
            </a:r>
            <a:r>
              <a:rPr lang="es-EC" cap="small" dirty="0"/>
              <a:t> 7 </a:t>
            </a:r>
            <a:r>
              <a:rPr lang="es-EC" cap="small" dirty="0" err="1"/>
              <a:t>Animated</a:t>
            </a:r>
            <a:r>
              <a:rPr lang="es-EC" cap="small" dirty="0"/>
              <a:t> </a:t>
            </a:r>
            <a:r>
              <a:rPr lang="es-EC" cap="small" dirty="0" err="1"/>
              <a:t>Transitions</a:t>
            </a:r>
            <a:endParaRPr lang="es-EC" cap="small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877888"/>
            <a:ext cx="9144000" cy="4265612"/>
          </a:xfrm>
          <a:prstGeom prst="rect">
            <a:avLst/>
          </a:prstGeom>
          <a:solidFill>
            <a:srgbClr val="202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09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1379" name="Content Placeholder 2"/>
          <p:cNvSpPr txBox="1">
            <a:spLocks/>
          </p:cNvSpPr>
          <p:nvPr/>
        </p:nvSpPr>
        <p:spPr bwMode="auto">
          <a:xfrm>
            <a:off x="255588" y="1011238"/>
            <a:ext cx="4164012" cy="378936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var transition = Ti.UI.iOS.createTransitionAnimation({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duration: 300,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The show transition makes the window </a:t>
            </a:r>
            <a:b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// opaque and rotates it upright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transitionTo: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opacity: 1,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duration: 300,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transform: Ti.UI.create2DMatrix()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},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The hide transition makes the window transparent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// and rotates it upside down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transitionFrom: 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opacity: 0,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duration: 300 / 2,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	   transform: Ti.UI.create2DMatrix().rotate(180),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}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</p:txBody>
      </p:sp>
      <p:sp>
        <p:nvSpPr>
          <p:cNvPr id="101382" name="Content Placeholder 2"/>
          <p:cNvSpPr txBox="1">
            <a:spLocks/>
          </p:cNvSpPr>
          <p:nvPr/>
        </p:nvSpPr>
        <p:spPr bwMode="auto">
          <a:xfrm>
            <a:off x="4508500" y="1011238"/>
            <a:ext cx="4484688" cy="187166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$.openButton.addEventListener('click', function(){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var win2 = Alloy.createController("win2", {trans: transition});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     $.navWindow.openWindow(win2); 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}); 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s-EC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  <a:t>$.navWindow.open(); </a:t>
            </a:r>
            <a:br>
              <a:rPr lang="es-EC" sz="1200">
                <a:solidFill>
                  <a:schemeClr val="bg1"/>
                </a:solidFill>
                <a:latin typeface="Inconsolata" charset="0"/>
                <a:cs typeface="Inconsolata" charset="0"/>
              </a:rPr>
            </a:br>
            <a:endParaRPr lang="es-EC" sz="1200">
              <a:solidFill>
                <a:schemeClr val="bg1"/>
              </a:solidFill>
              <a:latin typeface="Inconsolata" charset="0"/>
              <a:cs typeface="Inconsolat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Animator to add Physics </a:t>
            </a:r>
            <a:r>
              <a:rPr lang="en-US" cap="small" dirty="0" smtClean="0"/>
              <a:t>Effects</a:t>
            </a:r>
            <a:endParaRPr lang="es-EC" dirty="0"/>
          </a:p>
        </p:txBody>
      </p:sp>
      <p:sp>
        <p:nvSpPr>
          <p:cNvPr id="102402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Titanium.UI.iOS.Animator object</a:t>
            </a:r>
          </a:p>
          <a:p>
            <a:r>
              <a:rPr lang="en-US">
                <a:latin typeface="Corbel" charset="0"/>
              </a:rPr>
              <a:t>Add physics-related capabilities and animations using the iOS physics engine</a:t>
            </a:r>
          </a:p>
          <a:p>
            <a:r>
              <a:rPr lang="en-US">
                <a:latin typeface="Corbel" charset="0"/>
              </a:rPr>
              <a:t>Behaviors - define rules of the animator</a:t>
            </a:r>
          </a:p>
          <a:p>
            <a:r>
              <a:rPr lang="en-US">
                <a:latin typeface="Corbel" charset="0"/>
              </a:rPr>
              <a:t>Items - assigned one or more behaviors</a:t>
            </a:r>
          </a:p>
          <a:p>
            <a:r>
              <a:rPr lang="en-US">
                <a:latin typeface="Corbel" charset="0"/>
              </a:rPr>
              <a:t>Start with </a:t>
            </a:r>
            <a:r>
              <a:rPr lang="en-US" b="1">
                <a:latin typeface="Corbel" charset="0"/>
              </a:rPr>
              <a:t>startAnimator()</a:t>
            </a:r>
            <a:endParaRPr lang="es-EC" b="1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5"/>
          <p:cNvSpPr>
            <a:spLocks noGrp="1"/>
          </p:cNvSpPr>
          <p:nvPr>
            <p:ph sz="quarter" idx="4"/>
          </p:nvPr>
        </p:nvSpPr>
        <p:spPr>
          <a:xfrm>
            <a:off x="2228850" y="1030288"/>
            <a:ext cx="3194050" cy="3487737"/>
          </a:xfrm>
          <a:ln>
            <a:solidFill>
              <a:srgbClr val="3C3C3B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  <a:defRPr/>
            </a:pPr>
            <a:r>
              <a:rPr lang="es-EC" sz="1400" dirty="0" smtClean="0"/>
              <a:t>// </a:t>
            </a:r>
            <a:r>
              <a:rPr lang="es-EC" sz="1400" dirty="0" err="1"/>
              <a:t>Create</a:t>
            </a:r>
            <a:r>
              <a:rPr lang="es-EC" sz="1400" dirty="0"/>
              <a:t> </a:t>
            </a:r>
            <a:r>
              <a:rPr lang="es-EC" sz="1400" dirty="0" err="1"/>
              <a:t>an</a:t>
            </a:r>
            <a:r>
              <a:rPr lang="es-EC" sz="1400" dirty="0"/>
              <a:t> </a:t>
            </a:r>
            <a:r>
              <a:rPr lang="es-EC" sz="1400" dirty="0" err="1"/>
              <a:t>Animator</a:t>
            </a:r>
            <a:r>
              <a:rPr lang="es-EC" sz="1400" dirty="0"/>
              <a:t> </a:t>
            </a:r>
            <a:r>
              <a:rPr lang="es-EC" sz="1400" dirty="0" err="1"/>
              <a:t>object</a:t>
            </a:r>
            <a:r>
              <a:rPr lang="es-EC" sz="1400" dirty="0"/>
              <a:t> </a:t>
            </a:r>
            <a:r>
              <a:rPr lang="es-EC" sz="1400" dirty="0" err="1"/>
              <a:t>using</a:t>
            </a:r>
            <a:r>
              <a:rPr lang="es-EC" sz="1400" dirty="0"/>
              <a:t> </a:t>
            </a:r>
            <a:r>
              <a:rPr lang="es-EC" sz="1400" dirty="0" err="1"/>
              <a:t>the</a:t>
            </a:r>
            <a:r>
              <a:rPr lang="es-EC" sz="1400" dirty="0"/>
              <a:t> </a:t>
            </a:r>
            <a:r>
              <a:rPr lang="es-EC" sz="1400" dirty="0" err="1"/>
              <a:t>window</a:t>
            </a:r>
            <a:r>
              <a:rPr lang="es-EC" sz="1400" dirty="0"/>
              <a:t> as </a:t>
            </a:r>
            <a:r>
              <a:rPr lang="es-EC" sz="1400" dirty="0" err="1"/>
              <a:t>the</a:t>
            </a:r>
            <a:r>
              <a:rPr lang="es-EC" sz="1400" dirty="0"/>
              <a:t> </a:t>
            </a:r>
            <a:r>
              <a:rPr lang="es-EC" sz="1400" dirty="0" err="1"/>
              <a:t>coordinate</a:t>
            </a:r>
            <a:r>
              <a:rPr lang="es-EC" sz="1400" dirty="0"/>
              <a:t> </a:t>
            </a:r>
            <a:r>
              <a:rPr lang="es-EC" sz="1400" dirty="0" err="1"/>
              <a:t>system</a:t>
            </a:r>
            <a:r>
              <a:rPr lang="es-EC" sz="1400" dirty="0"/>
              <a:t>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err="1" smtClean="0"/>
              <a:t>var</a:t>
            </a:r>
            <a:r>
              <a:rPr lang="es-EC" sz="1400" dirty="0" smtClean="0"/>
              <a:t> </a:t>
            </a:r>
            <a:r>
              <a:rPr lang="es-EC" sz="1400" dirty="0" err="1"/>
              <a:t>animator</a:t>
            </a:r>
            <a:r>
              <a:rPr lang="es-EC" sz="1400" dirty="0"/>
              <a:t> = </a:t>
            </a:r>
            <a:r>
              <a:rPr lang="es-EC" sz="1400" dirty="0" err="1" smtClean="0"/>
              <a:t>Ti.UI.iOS.createAnimator</a:t>
            </a:r>
            <a:r>
              <a:rPr lang="es-EC" sz="1400" dirty="0"/>
              <a:t>({</a:t>
            </a:r>
            <a:r>
              <a:rPr lang="es-EC" sz="1400" dirty="0" err="1"/>
              <a:t>referenceView</a:t>
            </a:r>
            <a:r>
              <a:rPr lang="es-EC" sz="1400" dirty="0"/>
              <a:t>: $.</a:t>
            </a:r>
            <a:r>
              <a:rPr lang="es-EC" sz="1400" dirty="0" err="1"/>
              <a:t>win</a:t>
            </a:r>
            <a:r>
              <a:rPr lang="es-EC" sz="1400" dirty="0"/>
              <a:t>});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endParaRPr lang="es-EC" sz="1400" dirty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// </a:t>
            </a:r>
            <a:r>
              <a:rPr lang="es-EC" sz="1400" dirty="0"/>
              <a:t>Create default collision behavior, </a:t>
            </a:r>
            <a:r>
              <a:rPr lang="es-EC" sz="1400" dirty="0" smtClean="0"/>
              <a:t>window</a:t>
            </a:r>
            <a:r>
              <a:rPr lang="es-EC" sz="1400" dirty="0"/>
              <a:t/>
            </a:r>
            <a:br>
              <a:rPr lang="es-EC" sz="1400" dirty="0"/>
            </a:br>
            <a:r>
              <a:rPr lang="es-EC" sz="1400" dirty="0" smtClean="0"/>
              <a:t>// edges </a:t>
            </a:r>
            <a:r>
              <a:rPr lang="es-EC" sz="1400" dirty="0"/>
              <a:t>as boundaries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b="1" dirty="0" err="1" smtClean="0"/>
              <a:t>var</a:t>
            </a:r>
            <a:r>
              <a:rPr lang="es-EC" sz="1400" dirty="0" smtClean="0"/>
              <a:t> </a:t>
            </a:r>
            <a:r>
              <a:rPr lang="es-EC" sz="1400" dirty="0" err="1"/>
              <a:t>collision</a:t>
            </a:r>
            <a:r>
              <a:rPr lang="es-EC" sz="1400" dirty="0"/>
              <a:t> = </a:t>
            </a:r>
            <a:r>
              <a:rPr lang="es-EC" sz="1400" dirty="0" err="1"/>
              <a:t>Ti.UI.iOS.createCollisionBehavior</a:t>
            </a:r>
            <a:r>
              <a:rPr lang="es-EC" sz="1400" dirty="0"/>
              <a:t>();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endParaRPr lang="es-EC" sz="1400" dirty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// </a:t>
            </a:r>
            <a:r>
              <a:rPr lang="es-EC" sz="1400" dirty="0" err="1"/>
              <a:t>Simulate</a:t>
            </a:r>
            <a:r>
              <a:rPr lang="es-EC" sz="1400" dirty="0"/>
              <a:t> </a:t>
            </a:r>
            <a:r>
              <a:rPr lang="es-EC" sz="1400" dirty="0" err="1"/>
              <a:t>Earth's</a:t>
            </a:r>
            <a:r>
              <a:rPr lang="es-EC" sz="1400" dirty="0"/>
              <a:t> </a:t>
            </a:r>
            <a:r>
              <a:rPr lang="es-EC" sz="1400" dirty="0" err="1" smtClean="0"/>
              <a:t>gravity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 </a:t>
            </a:r>
            <a:r>
              <a:rPr lang="es-EC" sz="1400" b="1" dirty="0" err="1"/>
              <a:t>var</a:t>
            </a:r>
            <a:r>
              <a:rPr lang="es-EC" sz="1400" dirty="0"/>
              <a:t> </a:t>
            </a:r>
            <a:r>
              <a:rPr lang="es-EC" sz="1400" dirty="0" err="1"/>
              <a:t>gravity</a:t>
            </a:r>
            <a:r>
              <a:rPr lang="es-EC" sz="1400" dirty="0"/>
              <a:t> = </a:t>
            </a:r>
            <a:r>
              <a:rPr lang="es-EC" sz="1400" dirty="0" err="1"/>
              <a:t>Ti.UI.iOS.createGravityBehavior</a:t>
            </a:r>
            <a:r>
              <a:rPr lang="es-EC" sz="1400" dirty="0"/>
              <a:t>({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/>
              <a:t> </a:t>
            </a:r>
            <a:r>
              <a:rPr lang="es-EC" sz="1400" dirty="0" smtClean="0"/>
              <a:t>    </a:t>
            </a:r>
            <a:r>
              <a:rPr lang="es-EC" sz="1400" dirty="0" err="1" smtClean="0"/>
              <a:t>gravityDirection</a:t>
            </a:r>
            <a:r>
              <a:rPr lang="es-EC" sz="1400" dirty="0"/>
              <a:t>: {x: 0.0, y: 1.0} </a:t>
            </a:r>
            <a:endParaRPr lang="es-EC" sz="1400" dirty="0" smtClean="0"/>
          </a:p>
          <a:p>
            <a:pPr marL="0" indent="0">
              <a:buFontTx/>
              <a:buNone/>
              <a:defRPr/>
            </a:pPr>
            <a:r>
              <a:rPr lang="es-EC" sz="1400" dirty="0" smtClean="0"/>
              <a:t>}); </a:t>
            </a:r>
          </a:p>
          <a:p>
            <a:pPr marL="0" indent="0">
              <a:buFontTx/>
              <a:buNone/>
              <a:defRPr/>
            </a:pPr>
            <a:endParaRPr lang="es-EC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Animator</a:t>
            </a:r>
            <a:r>
              <a:rPr lang="es-EC" cap="small" dirty="0"/>
              <a:t> </a:t>
            </a:r>
            <a:r>
              <a:rPr lang="es-EC" cap="small" dirty="0" err="1"/>
              <a:t>Example</a:t>
            </a:r>
            <a:endParaRPr lang="es-EC" cap="small" dirty="0"/>
          </a:p>
        </p:txBody>
      </p:sp>
      <p:pic>
        <p:nvPicPr>
          <p:cNvPr id="103427" name="3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39788"/>
            <a:ext cx="2279650" cy="3697287"/>
          </a:xfrm>
        </p:spPr>
      </p:pic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5626100" y="1030288"/>
            <a:ext cx="3194050" cy="34877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1620" tIns="40810" rIns="81620" bIns="40810">
            <a:normAutofit fontScale="85000" lnSpcReduction="20000"/>
          </a:bodyPr>
          <a:lstStyle>
            <a:lvl1pPr marL="304800" indent="-3048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1pPr>
            <a:lvl2pPr marL="569913" indent="-2540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0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2pPr>
            <a:lvl3pPr marL="7762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3pPr>
            <a:lvl4pPr marL="987425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4pPr>
            <a:lvl5pPr marL="1208088" indent="-203200" algn="l" defTabSz="407988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800" kern="1200">
                <a:solidFill>
                  <a:srgbClr val="2D2D2B"/>
                </a:solidFill>
                <a:latin typeface="Corbel"/>
                <a:ea typeface="ＭＳ Ｐゴシック" charset="0"/>
                <a:cs typeface="Corbel"/>
              </a:defRPr>
            </a:lvl5pPr>
            <a:lvl6pPr marL="2244546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45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44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43" indent="-204049" algn="l" defTabSz="40809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s-EC" sz="1400" dirty="0"/>
              <a:t>// Create a bunch of random blocks; add to </a:t>
            </a:r>
            <a:r>
              <a:rPr lang="es-EC" sz="1400" dirty="0" smtClean="0"/>
              <a:t>the</a:t>
            </a:r>
            <a:br>
              <a:rPr lang="es-EC" sz="1400" dirty="0" smtClean="0"/>
            </a:br>
            <a:r>
              <a:rPr lang="es-EC" sz="1400" dirty="0" smtClean="0"/>
              <a:t>// window </a:t>
            </a:r>
            <a:r>
              <a:rPr lang="es-EC" sz="1400" dirty="0"/>
              <a:t>and behaviors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var blocks = [];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for (var i = 0; i &lt; 20; i++) {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blocks[i] = Alloy.createController('box').getView();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$.win.add(blocks[i]);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collision.addItem(blocks[i]);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gravity.addItem(blocks[i]);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}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animator.addBehavior(collision);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animator.addBehavior(gravity); </a:t>
            </a:r>
          </a:p>
          <a:p>
            <a:pPr marL="0" indent="0">
              <a:buFontTx/>
              <a:buNone/>
              <a:defRPr/>
            </a:pPr>
            <a:endParaRPr lang="es-EC" sz="1400" dirty="0"/>
          </a:p>
          <a:p>
            <a:pPr marL="0" indent="0">
              <a:buFontTx/>
              <a:buNone/>
              <a:defRPr/>
            </a:pPr>
            <a:r>
              <a:rPr lang="es-EC" sz="1400" dirty="0"/>
              <a:t>// Start the animation when the window opens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$.win.addEventListener('open', function(e){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     animator.startAnimator(); </a:t>
            </a:r>
          </a:p>
          <a:p>
            <a:pPr marL="0" indent="0">
              <a:buFontTx/>
              <a:buNone/>
              <a:defRPr/>
            </a:pPr>
            <a:r>
              <a:rPr lang="es-EC" sz="1400" dirty="0"/>
              <a:t>}); </a:t>
            </a:r>
          </a:p>
          <a:p>
            <a:pPr marL="0" indent="0">
              <a:buFontTx/>
              <a:buNone/>
              <a:defRPr/>
            </a:pPr>
            <a:endParaRPr lang="es-EC" sz="1400" dirty="0"/>
          </a:p>
          <a:p>
            <a:pPr marL="0" indent="0">
              <a:buFontTx/>
              <a:buNone/>
              <a:defRPr/>
            </a:pPr>
            <a:r>
              <a:rPr lang="es-EC" sz="1400" dirty="0"/>
              <a:t>$.win.open();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 smtClean="0"/>
              <a:t>Summary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b="1" dirty="0"/>
              <a:t>In this lesson, you</a:t>
            </a:r>
            <a:r>
              <a:rPr lang="en-US" b="1" dirty="0" smtClean="0"/>
              <a:t>:</a:t>
            </a:r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Learned key animation </a:t>
            </a:r>
            <a:r>
              <a:rPr lang="en-US" dirty="0" smtClean="0"/>
              <a:t>concepts</a:t>
            </a:r>
          </a:p>
          <a:p>
            <a:pPr>
              <a:defRPr/>
            </a:pPr>
            <a:r>
              <a:rPr lang="en-US" dirty="0" smtClean="0"/>
              <a:t>Animated </a:t>
            </a:r>
            <a:r>
              <a:rPr lang="en-US" dirty="0"/>
              <a:t>the properties of </a:t>
            </a:r>
            <a:r>
              <a:rPr lang="en-US" dirty="0" smtClean="0"/>
              <a:t>views</a:t>
            </a:r>
          </a:p>
          <a:p>
            <a:pPr>
              <a:defRPr/>
            </a:pPr>
            <a:r>
              <a:rPr lang="en-US" dirty="0" smtClean="0"/>
              <a:t>Animated </a:t>
            </a:r>
            <a:r>
              <a:rPr lang="en-US" dirty="0"/>
              <a:t>views with 2D and 3D matrix operations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smtClean="0"/>
              <a:t>Q&amp;A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Lab</a:t>
            </a:r>
            <a:r>
              <a:rPr lang="es-EC" cap="small" dirty="0"/>
              <a:t> </a:t>
            </a:r>
            <a:r>
              <a:rPr lang="es-EC" cap="small" dirty="0" err="1"/>
              <a:t>Objectives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pPr>
              <a:defRPr/>
            </a:pPr>
            <a:r>
              <a:rPr lang="en-US" dirty="0"/>
              <a:t>Implement basic animations </a:t>
            </a:r>
          </a:p>
          <a:p>
            <a:pPr>
              <a:defRPr/>
            </a:pPr>
            <a:r>
              <a:rPr lang="en-US" dirty="0"/>
              <a:t>Compare the animation capabilities across platforms</a:t>
            </a:r>
            <a:r>
              <a:rPr lang="es-EC" dirty="0"/>
              <a:t/>
            </a:r>
            <a:br>
              <a:rPr lang="es-EC" dirty="0"/>
            </a:br>
            <a:endParaRPr lang="es-EC" dirty="0" smtClean="0"/>
          </a:p>
          <a:p>
            <a:pPr marL="0" indent="0">
              <a:buFontTx/>
              <a:buNone/>
              <a:defRPr/>
            </a:pPr>
            <a:endParaRPr lang="es-EC" dirty="0" smtClean="0"/>
          </a:p>
          <a:p>
            <a:pPr marL="0" indent="0" algn="ctr">
              <a:buFontTx/>
              <a:buNone/>
              <a:defRPr/>
            </a:pPr>
            <a:r>
              <a:rPr lang="es-EC" sz="2000" dirty="0" smtClean="0">
                <a:hlinkClick r:id="rId2"/>
              </a:rPr>
              <a:t>wiki.appcelerator.org/</a:t>
            </a:r>
            <a:r>
              <a:rPr lang="es-EC" sz="2000" dirty="0" err="1" smtClean="0">
                <a:hlinkClick r:id="rId2"/>
              </a:rPr>
              <a:t>display</a:t>
            </a:r>
            <a:r>
              <a:rPr lang="es-EC" sz="2000" dirty="0" smtClean="0">
                <a:hlinkClick r:id="rId2"/>
              </a:rPr>
              <a:t>/</a:t>
            </a:r>
            <a:r>
              <a:rPr lang="es-EC" sz="2000" dirty="0" err="1" smtClean="0">
                <a:hlinkClick r:id="rId2"/>
              </a:rPr>
              <a:t>td</a:t>
            </a:r>
            <a:r>
              <a:rPr lang="es-EC" sz="2000" dirty="0" smtClean="0">
                <a:hlinkClick r:id="rId2"/>
              </a:rPr>
              <a:t>/340</a:t>
            </a:r>
            <a:r>
              <a:rPr lang="es-EC" sz="2000" dirty="0">
                <a:hlinkClick r:id="rId2"/>
              </a:rPr>
              <a:t>+-+</a:t>
            </a:r>
            <a:r>
              <a:rPr lang="es-EC" sz="2000" dirty="0" err="1">
                <a:hlinkClick r:id="rId2"/>
              </a:rPr>
              <a:t>Animation+API+Deep+Dive</a:t>
            </a:r>
            <a:endParaRPr lang="es-EC" sz="20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s-EC" cap="small" dirty="0" err="1"/>
              <a:t>TableViews</a:t>
            </a:r>
            <a:r>
              <a:rPr lang="es-EC" cap="small" dirty="0"/>
              <a:t> and </a:t>
            </a:r>
            <a:r>
              <a:rPr lang="es-EC" cap="small" dirty="0" err="1"/>
              <a:t>ListViews</a:t>
            </a:r>
            <a:endParaRPr lang="es-EC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648075"/>
            <a:ext cx="6040438" cy="25717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b="1" dirty="0"/>
              <a:t>Titanium Certified Expert (TCE) Training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n-US" cap="small" dirty="0"/>
              <a:t>In this lesson, you will:</a:t>
            </a:r>
            <a:endParaRPr lang="es-EC" dirty="0"/>
          </a:p>
        </p:txBody>
      </p:sp>
      <p:sp>
        <p:nvSpPr>
          <p:cNvPr id="108546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n-US">
                <a:latin typeface="Corbel" charset="0"/>
              </a:rPr>
              <a:t>Identify the features and uses of the list-like views</a:t>
            </a:r>
          </a:p>
          <a:p>
            <a:r>
              <a:rPr lang="en-US">
                <a:latin typeface="Corbel" charset="0"/>
              </a:rPr>
              <a:t>Implement TableViews</a:t>
            </a:r>
          </a:p>
          <a:p>
            <a:r>
              <a:rPr lang="en-US">
                <a:latin typeface="Corbel" charset="0"/>
              </a:rPr>
              <a:t>Implement ListViews</a:t>
            </a:r>
          </a:p>
          <a:p>
            <a:r>
              <a:rPr lang="en-US">
                <a:latin typeface="Corbel" charset="0"/>
              </a:rPr>
              <a:t>Compare and contrast ListViews and TableViews</a:t>
            </a:r>
            <a:endParaRPr lang="es-EC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 descr="Cover_titanium 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0" name="Title 1"/>
          <p:cNvSpPr>
            <a:spLocks noGrp="1"/>
          </p:cNvSpPr>
          <p:nvPr>
            <p:ph type="ctrTitle"/>
          </p:nvPr>
        </p:nvSpPr>
        <p:spPr bwMode="auto">
          <a:xfrm>
            <a:off x="711200" y="2997200"/>
            <a:ext cx="7772400" cy="45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C" dirty="0" smtClean="0">
                <a:latin typeface="Open Sans" charset="0"/>
              </a:rPr>
              <a:t>LIST-LIKE VIEWS</a:t>
            </a:r>
            <a:endParaRPr lang="es-EC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List-like</a:t>
            </a:r>
            <a:r>
              <a:rPr lang="es-EC" cap="small" dirty="0"/>
              <a:t> </a:t>
            </a:r>
            <a:r>
              <a:rPr lang="es-EC" cap="small" dirty="0" err="1" smtClean="0"/>
              <a:t>Views</a:t>
            </a:r>
            <a:endParaRPr lang="es-EC" dirty="0"/>
          </a:p>
        </p:txBody>
      </p:sp>
      <p:sp>
        <p:nvSpPr>
          <p:cNvPr id="110594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/>
          <a:lstStyle/>
          <a:p>
            <a:r>
              <a:rPr lang="es-EC">
                <a:latin typeface="Corbel" charset="0"/>
              </a:rPr>
              <a:t>TableView</a:t>
            </a:r>
          </a:p>
          <a:p>
            <a:r>
              <a:rPr lang="es-EC">
                <a:latin typeface="Corbel" charset="0"/>
              </a:rPr>
              <a:t>ListView</a:t>
            </a:r>
          </a:p>
          <a:p>
            <a:r>
              <a:rPr lang="es-EC">
                <a:latin typeface="Corbel" charset="0"/>
              </a:rPr>
              <a:t>ScrollView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TableView</a:t>
            </a:r>
            <a:r>
              <a:rPr lang="es-EC" cap="small" dirty="0"/>
              <a:t> </a:t>
            </a:r>
            <a:r>
              <a:rPr lang="es-EC" cap="small" dirty="0" err="1" smtClean="0"/>
              <a:t>Characteristics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Vertically scrolling container of data presented as </a:t>
            </a:r>
            <a:r>
              <a:rPr lang="en-US" dirty="0" smtClean="0"/>
              <a:t>rows</a:t>
            </a:r>
          </a:p>
          <a:p>
            <a:pPr>
              <a:defRPr/>
            </a:pPr>
            <a:r>
              <a:rPr lang="en-US" dirty="0" smtClean="0"/>
              <a:t>Tables </a:t>
            </a:r>
            <a:r>
              <a:rPr lang="en-US" dirty="0"/>
              <a:t>can contain sections, which contain rows, which can contain </a:t>
            </a:r>
            <a:r>
              <a:rPr lang="en-US" dirty="0" smtClean="0"/>
              <a:t>views</a:t>
            </a:r>
          </a:p>
          <a:p>
            <a:pPr>
              <a:defRPr/>
            </a:pPr>
            <a:r>
              <a:rPr lang="en-US" dirty="0" smtClean="0"/>
              <a:t>There's </a:t>
            </a:r>
            <a:r>
              <a:rPr lang="en-US" dirty="0"/>
              <a:t>an implicit section if you don't add </a:t>
            </a:r>
            <a:r>
              <a:rPr lang="en-US" dirty="0" smtClean="0"/>
              <a:t>one</a:t>
            </a:r>
          </a:p>
          <a:p>
            <a:pPr>
              <a:defRPr/>
            </a:pPr>
            <a:r>
              <a:rPr lang="en-US" dirty="0" smtClean="0"/>
              <a:t>Basic </a:t>
            </a:r>
            <a:r>
              <a:rPr lang="en-US" dirty="0"/>
              <a:t>row contents: title, </a:t>
            </a:r>
            <a:r>
              <a:rPr lang="en-US" dirty="0" err="1" smtClean="0"/>
              <a:t>leftImage</a:t>
            </a:r>
            <a:r>
              <a:rPr lang="en-US" dirty="0"/>
              <a:t>, </a:t>
            </a:r>
            <a:r>
              <a:rPr lang="en-US" dirty="0" err="1"/>
              <a:t>rightImage</a:t>
            </a:r>
            <a:r>
              <a:rPr lang="en-US" dirty="0"/>
              <a:t>, </a:t>
            </a:r>
            <a:r>
              <a:rPr lang="en-US" dirty="0" smtClean="0"/>
              <a:t>indicators</a:t>
            </a:r>
          </a:p>
          <a:p>
            <a:pPr>
              <a:defRPr/>
            </a:pPr>
            <a:r>
              <a:rPr lang="en-US" dirty="0" smtClean="0"/>
              <a:t>Optional</a:t>
            </a:r>
            <a:r>
              <a:rPr lang="en-US" dirty="0"/>
              <a:t>: add Views as </a:t>
            </a:r>
            <a:r>
              <a:rPr lang="en-US" dirty="0" smtClean="0"/>
              <a:t>children</a:t>
            </a:r>
          </a:p>
          <a:p>
            <a:pPr>
              <a:defRPr/>
            </a:pPr>
            <a:r>
              <a:rPr lang="en-US" dirty="0" smtClean="0"/>
              <a:t>Event </a:t>
            </a:r>
            <a:r>
              <a:rPr lang="en-US" dirty="0"/>
              <a:t>listeners on table (preferred), section, rows, or child views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3538"/>
          </a:xfrm>
        </p:spPr>
        <p:txBody>
          <a:bodyPr/>
          <a:lstStyle/>
          <a:p>
            <a:pPr>
              <a:defRPr/>
            </a:pPr>
            <a:r>
              <a:rPr lang="es-EC" cap="small" dirty="0" err="1"/>
              <a:t>ListView</a:t>
            </a:r>
            <a:r>
              <a:rPr lang="es-EC" cap="small" dirty="0"/>
              <a:t> </a:t>
            </a:r>
            <a:r>
              <a:rPr lang="es-EC" cap="small" dirty="0" err="1" smtClean="0"/>
              <a:t>Characteristics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54113"/>
            <a:ext cx="8229600" cy="344011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Vertically scrolling container of data presented as </a:t>
            </a:r>
            <a:r>
              <a:rPr lang="en-US" dirty="0" smtClean="0"/>
              <a:t>items</a:t>
            </a:r>
          </a:p>
          <a:p>
            <a:pPr>
              <a:defRPr/>
            </a:pPr>
            <a:r>
              <a:rPr lang="en-US" dirty="0" err="1" smtClean="0"/>
              <a:t>ListViews</a:t>
            </a:r>
            <a:r>
              <a:rPr lang="en-US" dirty="0" smtClean="0"/>
              <a:t> </a:t>
            </a:r>
            <a:r>
              <a:rPr lang="en-US" dirty="0"/>
              <a:t>contain sections, which contain </a:t>
            </a:r>
            <a:r>
              <a:rPr lang="en-US" dirty="0" err="1"/>
              <a:t>ListItems</a:t>
            </a:r>
            <a:r>
              <a:rPr lang="en-US" dirty="0"/>
              <a:t>, which render </a:t>
            </a:r>
            <a:r>
              <a:rPr lang="en-US" dirty="0" err="1" smtClean="0"/>
              <a:t>ListDataItems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ListSection</a:t>
            </a:r>
            <a:r>
              <a:rPr lang="en-US" dirty="0" smtClean="0"/>
              <a:t> </a:t>
            </a:r>
            <a:r>
              <a:rPr lang="en-US" dirty="0"/>
              <a:t>is required; add </a:t>
            </a:r>
            <a:r>
              <a:rPr lang="en-US" dirty="0" err="1"/>
              <a:t>ListItems</a:t>
            </a:r>
            <a:r>
              <a:rPr lang="en-US" dirty="0"/>
              <a:t> to sections not the list </a:t>
            </a:r>
            <a:r>
              <a:rPr lang="en-US" dirty="0" smtClean="0"/>
              <a:t>itself</a:t>
            </a:r>
          </a:p>
          <a:p>
            <a:pPr>
              <a:defRPr/>
            </a:pPr>
            <a:r>
              <a:rPr lang="en-US" dirty="0" err="1" smtClean="0"/>
              <a:t>ListItem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ListDataItem</a:t>
            </a:r>
            <a:r>
              <a:rPr lang="en-US" dirty="0"/>
              <a:t> + </a:t>
            </a:r>
            <a:r>
              <a:rPr lang="en-US" dirty="0" err="1" smtClean="0"/>
              <a:t>ItemTemplate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Event </a:t>
            </a:r>
            <a:r>
              <a:rPr lang="en-US" dirty="0"/>
              <a:t>listeners on list itself or on child components within the </a:t>
            </a:r>
            <a:r>
              <a:rPr lang="en-US" dirty="0" err="1"/>
              <a:t>ListItems</a:t>
            </a:r>
            <a:endParaRPr lang="es-EC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CEv3">
  <a:themeElements>
    <a:clrScheme name="Custom 1">
      <a:dk1>
        <a:srgbClr val="3C3C3B"/>
      </a:dk1>
      <a:lt1>
        <a:sysClr val="window" lastClr="FFFFFF"/>
      </a:lt1>
      <a:dk2>
        <a:srgbClr val="3C3C3B"/>
      </a:dk2>
      <a:lt2>
        <a:srgbClr val="DDDEDD"/>
      </a:lt2>
      <a:accent1>
        <a:srgbClr val="A71220"/>
      </a:accent1>
      <a:accent2>
        <a:srgbClr val="A5A6A5"/>
      </a:accent2>
      <a:accent3>
        <a:srgbClr val="49616F"/>
      </a:accent3>
      <a:accent4>
        <a:srgbClr val="1E2529"/>
      </a:accent4>
      <a:accent5>
        <a:srgbClr val="636463"/>
      </a:accent5>
      <a:accent6>
        <a:srgbClr val="600F16"/>
      </a:accent6>
      <a:hlink>
        <a:srgbClr val="A71220"/>
      </a:hlink>
      <a:folHlink>
        <a:srgbClr val="7D101A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TCEv3.potx</Template>
  <TotalTime>221</TotalTime>
  <Words>9011</Words>
  <Application>Microsoft Macintosh PowerPoint</Application>
  <PresentationFormat>On-screen Show (16:9)</PresentationFormat>
  <Paragraphs>2174</Paragraphs>
  <Slides>328</Slides>
  <Notes>15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328</vt:i4>
      </vt:variant>
    </vt:vector>
  </HeadingPairs>
  <TitlesOfParts>
    <vt:vector size="329" baseType="lpstr">
      <vt:lpstr>TCEv3</vt:lpstr>
      <vt:lpstr>PowerPoint Presentation</vt:lpstr>
      <vt:lpstr>WELCOME TO</vt:lpstr>
      <vt:lpstr>Course Material</vt:lpstr>
      <vt:lpstr>INTRODUCTION</vt:lpstr>
      <vt:lpstr>Introduce Yourself   </vt:lpstr>
      <vt:lpstr>Housekeeping </vt:lpstr>
      <vt:lpstr>Course Objectives</vt:lpstr>
      <vt:lpstr>Schedule</vt:lpstr>
      <vt:lpstr>Q&amp;A</vt:lpstr>
      <vt:lpstr>UI/UX Design Principles</vt:lpstr>
      <vt:lpstr>In this lesson, you will:</vt:lpstr>
      <vt:lpstr>UI/UX DESIGN IS CRITICAL</vt:lpstr>
      <vt:lpstr>Basics of UX</vt:lpstr>
      <vt:lpstr>Critical Questions</vt:lpstr>
      <vt:lpstr>Focus on Needs</vt:lpstr>
      <vt:lpstr>PRINCIPLES OF UI/UX DESIGN </vt:lpstr>
      <vt:lpstr>You are Married to your Mobile</vt:lpstr>
      <vt:lpstr>Hardware</vt:lpstr>
      <vt:lpstr>Screens</vt:lpstr>
      <vt:lpstr>Mobile challenges</vt:lpstr>
      <vt:lpstr>Sketch It!</vt:lpstr>
      <vt:lpstr>Remember your MVP</vt:lpstr>
      <vt:lpstr>BRANDING</vt:lpstr>
      <vt:lpstr>Brand Documents</vt:lpstr>
      <vt:lpstr>Incorporation of Brand</vt:lpstr>
      <vt:lpstr>Custom Fonts</vt:lpstr>
      <vt:lpstr>Custom Fonts</vt:lpstr>
      <vt:lpstr>INPUTS &amp; OUTPUTS</vt:lpstr>
      <vt:lpstr>Accelerometer</vt:lpstr>
      <vt:lpstr>Orientation</vt:lpstr>
      <vt:lpstr>Orientation</vt:lpstr>
      <vt:lpstr>Microphone &amp; Audio</vt:lpstr>
      <vt:lpstr>Camera &amp; Video</vt:lpstr>
      <vt:lpstr>Loading Indicators</vt:lpstr>
      <vt:lpstr>Feedback</vt:lpstr>
      <vt:lpstr>Don't Over Dialog</vt:lpstr>
      <vt:lpstr>TOOLS OF THE TRADE</vt:lpstr>
      <vt:lpstr>UX design tools</vt:lpstr>
      <vt:lpstr>UI design tools</vt:lpstr>
      <vt:lpstr>Live view tools</vt:lpstr>
      <vt:lpstr>DEVELOPMENT &amp; TESTING </vt:lpstr>
      <vt:lpstr>How to Test</vt:lpstr>
      <vt:lpstr>Using Titanium for Rapid Testing</vt:lpstr>
      <vt:lpstr>Iteration</vt:lpstr>
      <vt:lpstr>Continual Testing</vt:lpstr>
      <vt:lpstr>Summary</vt:lpstr>
      <vt:lpstr>Q&amp;A</vt:lpstr>
      <vt:lpstr>Orientation and Gestures</vt:lpstr>
      <vt:lpstr>In this lesson, you will:</vt:lpstr>
      <vt:lpstr>ORIENTATION </vt:lpstr>
      <vt:lpstr>Orientation Support</vt:lpstr>
      <vt:lpstr>App-level Orientation</vt:lpstr>
      <vt:lpstr>App-level Orientation Support - iOS</vt:lpstr>
      <vt:lpstr>Android Orientation Support</vt:lpstr>
      <vt:lpstr>Locking Orientation on Android</vt:lpstr>
      <vt:lpstr>Setting Orientation per Window</vt:lpstr>
      <vt:lpstr>Orientation Events</vt:lpstr>
      <vt:lpstr>Example</vt:lpstr>
      <vt:lpstr>Best Practices</vt:lpstr>
      <vt:lpstr>Best Practice Example</vt:lpstr>
      <vt:lpstr>GESTURES</vt:lpstr>
      <vt:lpstr>Gestures</vt:lpstr>
      <vt:lpstr>Shake</vt:lpstr>
      <vt:lpstr>Swipes</vt:lpstr>
      <vt:lpstr>Touches</vt:lpstr>
      <vt:lpstr>Pinch</vt:lpstr>
      <vt:lpstr>Long press</vt:lpstr>
      <vt:lpstr>Summary</vt:lpstr>
      <vt:lpstr>Q&amp;A</vt:lpstr>
      <vt:lpstr>Lab Goals</vt:lpstr>
      <vt:lpstr>Animation</vt:lpstr>
      <vt:lpstr>In this lesson, you will:</vt:lpstr>
      <vt:lpstr>BASIC ANIMATION</vt:lpstr>
      <vt:lpstr>Animation Overview</vt:lpstr>
      <vt:lpstr>Basic Animations</vt:lpstr>
      <vt:lpstr>Basic Animations with Objects</vt:lpstr>
      <vt:lpstr>Using the opacity</vt:lpstr>
      <vt:lpstr>MATRIX TRANSFORMATIONS</vt:lpstr>
      <vt:lpstr>Matrix animation</vt:lpstr>
      <vt:lpstr>Matrix 2D animations</vt:lpstr>
      <vt:lpstr>Example matrix 2D animation</vt:lpstr>
      <vt:lpstr>Matrix 3D animation (iOS)</vt:lpstr>
      <vt:lpstr>Example Matrix 3D animation</vt:lpstr>
      <vt:lpstr>Transitions</vt:lpstr>
      <vt:lpstr>Alloy Animation Built-ins</vt:lpstr>
      <vt:lpstr>Example</vt:lpstr>
      <vt:lpstr>iOS 7-SPECIFIC ANIMATIONS</vt:lpstr>
      <vt:lpstr>iOS 7 Animated Transitions</vt:lpstr>
      <vt:lpstr>Animator to add Physics Effects</vt:lpstr>
      <vt:lpstr>Animator Example</vt:lpstr>
      <vt:lpstr>Summary</vt:lpstr>
      <vt:lpstr>Q&amp;A</vt:lpstr>
      <vt:lpstr>Lab Objectives</vt:lpstr>
      <vt:lpstr>TableViews and ListViews</vt:lpstr>
      <vt:lpstr>In this lesson, you will:</vt:lpstr>
      <vt:lpstr>LIST-LIKE VIEWS</vt:lpstr>
      <vt:lpstr>List-like Views</vt:lpstr>
      <vt:lpstr>TableView Characteristics</vt:lpstr>
      <vt:lpstr>ListView Characteristics</vt:lpstr>
      <vt:lpstr>ScrollView Characteristics</vt:lpstr>
      <vt:lpstr>Why Use One over the Other?</vt:lpstr>
      <vt:lpstr>TABLEVIEWS</vt:lpstr>
      <vt:lpstr>TableView Basics</vt:lpstr>
      <vt:lpstr>Headers and Footer Views</vt:lpstr>
      <vt:lpstr>Table Search</vt:lpstr>
      <vt:lpstr>Accessing Child Views</vt:lpstr>
      <vt:lpstr>Row Indicators</vt:lpstr>
      <vt:lpstr>Table View Performance</vt:lpstr>
      <vt:lpstr>LISTVIEWS </vt:lpstr>
      <vt:lpstr>ListView Sample (Alloy)</vt:lpstr>
      <vt:lpstr>ItemTemplates</vt:lpstr>
      <vt:lpstr>Item Accessories</vt:lpstr>
      <vt:lpstr>ListView Eventing</vt:lpstr>
      <vt:lpstr>Eventing, part two</vt:lpstr>
      <vt:lpstr>Additional Features</vt:lpstr>
      <vt:lpstr>COMPARE &amp; CONTRAST</vt:lpstr>
      <vt:lpstr>TableView vs. ListView</vt:lpstr>
      <vt:lpstr>Summary</vt:lpstr>
      <vt:lpstr>Q&amp;A</vt:lpstr>
      <vt:lpstr>Lab Objectives</vt:lpstr>
      <vt:lpstr>PowerPoint Presentation</vt:lpstr>
      <vt:lpstr>User Input Collection</vt:lpstr>
      <vt:lpstr>In this lesson, you will:</vt:lpstr>
      <vt:lpstr>TEXTFIELD AND TEXTAREA OPTIONS</vt:lpstr>
      <vt:lpstr>Autocorrrection and Autocapitalization</vt:lpstr>
      <vt:lpstr>Keyboard Customization</vt:lpstr>
      <vt:lpstr>Keyboard Types - iPhone</vt:lpstr>
      <vt:lpstr>Keyboard Types - Android</vt:lpstr>
      <vt:lpstr>Return Key Options</vt:lpstr>
      <vt:lpstr>Keyboard Toolbars</vt:lpstr>
      <vt:lpstr>SOFT KEYBOARD HANDLING</vt:lpstr>
      <vt:lpstr>Hiding the Soft Keyboard</vt:lpstr>
      <vt:lpstr>Prevent Soft Keyboard from Covering Input</vt:lpstr>
      <vt:lpstr>UI COMPONENTS</vt:lpstr>
      <vt:lpstr>Dialog 1</vt:lpstr>
      <vt:lpstr>Dialog 2</vt:lpstr>
      <vt:lpstr>UI: Switch</vt:lpstr>
      <vt:lpstr>UI: Slider</vt:lpstr>
      <vt:lpstr>Picker</vt:lpstr>
      <vt:lpstr>Picker Events</vt:lpstr>
      <vt:lpstr>Date Picker</vt:lpstr>
      <vt:lpstr>Option Dialog</vt:lpstr>
      <vt:lpstr>Styling Input Components</vt:lpstr>
      <vt:lpstr>Shadows</vt:lpstr>
      <vt:lpstr>Summary</vt:lpstr>
      <vt:lpstr>Q&amp;A</vt:lpstr>
      <vt:lpstr>Lab Goals</vt:lpstr>
      <vt:lpstr>Custom UI Components</vt:lpstr>
      <vt:lpstr>In this lesson, you will:</vt:lpstr>
      <vt:lpstr>Examples</vt:lpstr>
      <vt:lpstr>Why Custom Components?</vt:lpstr>
      <vt:lpstr>Creating Custom Components</vt:lpstr>
      <vt:lpstr>TRADITIONAL API-BASED COMPONENTS </vt:lpstr>
      <vt:lpstr>Traditional API</vt:lpstr>
      <vt:lpstr>Creating a Traditional Component</vt:lpstr>
      <vt:lpstr>ALLOY WIDGETS</vt:lpstr>
      <vt:lpstr>Alloy Widgets</vt:lpstr>
      <vt:lpstr>Using Widgets</vt:lpstr>
      <vt:lpstr>Widget Creation Process</vt:lpstr>
      <vt:lpstr>Differences with Widgets</vt:lpstr>
      <vt:lpstr>PowerPoint Presentation</vt:lpstr>
      <vt:lpstr>Summary</vt:lpstr>
      <vt:lpstr>Q&amp;A</vt:lpstr>
      <vt:lpstr>Lab Objectives</vt:lpstr>
      <vt:lpstr>Solution Walkthrough</vt:lpstr>
      <vt:lpstr>AGENDA – Day 2</vt:lpstr>
      <vt:lpstr>iOS Deep Dive</vt:lpstr>
      <vt:lpstr>In this lesson, you will:</vt:lpstr>
      <vt:lpstr>PLATFORM CHARACTERISTICS</vt:lpstr>
      <vt:lpstr>Platform Characteristics</vt:lpstr>
      <vt:lpstr>iOS 6 vs iOS 7</vt:lpstr>
      <vt:lpstr>iOS 7 "Flat" Design</vt:lpstr>
      <vt:lpstr>Windows "Extend" to Fill the Screen</vt:lpstr>
      <vt:lpstr>Tint Color Properties</vt:lpstr>
      <vt:lpstr>KEY UI APIS</vt:lpstr>
      <vt:lpstr>NavigationWindow</vt:lpstr>
      <vt:lpstr>NavigationBar</vt:lpstr>
      <vt:lpstr>Toolbars</vt:lpstr>
      <vt:lpstr>Toolbars</vt:lpstr>
      <vt:lpstr>Keyboard Toolbars</vt:lpstr>
      <vt:lpstr>Button Bar</vt:lpstr>
      <vt:lpstr>Tabbed Bar</vt:lpstr>
      <vt:lpstr>Attributed Strings</vt:lpstr>
      <vt:lpstr>Dynamic Text (textStyle)</vt:lpstr>
      <vt:lpstr>iPad-Specific APIs</vt:lpstr>
      <vt:lpstr>Key APIs - Titanium.UI.iPad.Popover</vt:lpstr>
      <vt:lpstr>Key APIs - Titanium.UI.iPad.SplitWindow</vt:lpstr>
      <vt:lpstr>Key APIs - Titanium.UI.iPad.SplitWindow</vt:lpstr>
      <vt:lpstr>Tab Badge</vt:lpstr>
      <vt:lpstr>App Badge</vt:lpstr>
      <vt:lpstr>CoverFlow View</vt:lpstr>
      <vt:lpstr>Dashboard View</vt:lpstr>
      <vt:lpstr>Dashboard View</vt:lpstr>
      <vt:lpstr>AdView</vt:lpstr>
      <vt:lpstr>AdView</vt:lpstr>
      <vt:lpstr>FUNCTIONALITY APIS </vt:lpstr>
      <vt:lpstr>Background Services</vt:lpstr>
      <vt:lpstr>Local Notifications</vt:lpstr>
      <vt:lpstr>Push Notifications</vt:lpstr>
      <vt:lpstr>Push Notifications Process Flow</vt:lpstr>
      <vt:lpstr>Push Notifications - Code</vt:lpstr>
      <vt:lpstr>Background Networking</vt:lpstr>
      <vt:lpstr>Implementing Application Preferences</vt:lpstr>
      <vt:lpstr>Creating the Settings Bundle</vt:lpstr>
      <vt:lpstr>HANDLING IOS 6 AND 7 IN THE SAME APP </vt:lpstr>
      <vt:lpstr>Version Detection</vt:lpstr>
      <vt:lpstr>Handling Window Top</vt:lpstr>
      <vt:lpstr>Handling Status Bar Color</vt:lpstr>
      <vt:lpstr>Summary</vt:lpstr>
      <vt:lpstr>Q&amp;A</vt:lpstr>
      <vt:lpstr>Lab Goals</vt:lpstr>
      <vt:lpstr>Android API Deep Dive</vt:lpstr>
      <vt:lpstr>In this lesson, you will:</vt:lpstr>
      <vt:lpstr>PLATFORM CHARACTERISTICS </vt:lpstr>
      <vt:lpstr>Android Platform Strengths</vt:lpstr>
      <vt:lpstr>Android Platform Weaknesses</vt:lpstr>
      <vt:lpstr>Many devices &amp; form factors </vt:lpstr>
      <vt:lpstr>ANDROID COMPONENTS</vt:lpstr>
      <vt:lpstr>Android Application Key Components</vt:lpstr>
      <vt:lpstr>Activity</vt:lpstr>
      <vt:lpstr>Service</vt:lpstr>
      <vt:lpstr>Broadcast Receiver</vt:lpstr>
      <vt:lpstr>Intent</vt:lpstr>
      <vt:lpstr>Pending Intent</vt:lpstr>
      <vt:lpstr>All of these work in Titanium</vt:lpstr>
      <vt:lpstr>ANDROID CONFIGURATION</vt:lpstr>
      <vt:lpstr>AndroidManifest.xml</vt:lpstr>
      <vt:lpstr>Configuration in Tiapp.xml</vt:lpstr>
      <vt:lpstr>Custom Android Manifest</vt:lpstr>
      <vt:lpstr>ANDROID UI APIS </vt:lpstr>
      <vt:lpstr>Windows and Activities</vt:lpstr>
      <vt:lpstr>Hardware Menu</vt:lpstr>
      <vt:lpstr>Menu Example</vt:lpstr>
      <vt:lpstr>Menu, Continued</vt:lpstr>
      <vt:lpstr>Menus in TabGroups</vt:lpstr>
      <vt:lpstr>Installing to the SD card</vt:lpstr>
      <vt:lpstr>NinePatch images</vt:lpstr>
      <vt:lpstr>Using a NinePatch for the Splash Screen</vt:lpstr>
      <vt:lpstr>Android Labels</vt:lpstr>
      <vt:lpstr>Toast Notifications</vt:lpstr>
      <vt:lpstr>Hijacking the Back Button</vt:lpstr>
      <vt:lpstr>NON-VISUAL APIS</vt:lpstr>
      <vt:lpstr>Launching Activities</vt:lpstr>
      <vt:lpstr>Example</vt:lpstr>
      <vt:lpstr>Service Support</vt:lpstr>
      <vt:lpstr>Example</vt:lpstr>
      <vt:lpstr>Application Resources</vt:lpstr>
      <vt:lpstr>Summary</vt:lpstr>
      <vt:lpstr>Q&amp;A</vt:lpstr>
      <vt:lpstr>Lab Goals</vt:lpstr>
      <vt:lpstr>App Interconnections</vt:lpstr>
      <vt:lpstr>In this lesson, you will:</vt:lpstr>
      <vt:lpstr>LAUNCH OTHER APPS</vt:lpstr>
      <vt:lpstr>Opening Other Apps</vt:lpstr>
      <vt:lpstr>Common URL Schemes</vt:lpstr>
      <vt:lpstr>Example</vt:lpstr>
      <vt:lpstr>Driving Directions (navigation)</vt:lpstr>
      <vt:lpstr>Scheme Lists</vt:lpstr>
      <vt:lpstr>PowerPoint Presentation</vt:lpstr>
      <vt:lpstr>CUSTOM URL SCHEMES</vt:lpstr>
      <vt:lpstr>Custom URL Schemes</vt:lpstr>
      <vt:lpstr>Custom iOS URL Schemes</vt:lpstr>
      <vt:lpstr>Custom Android URL Schemes</vt:lpstr>
      <vt:lpstr>Manifest Example</vt:lpstr>
      <vt:lpstr>Checking if Target App Exists</vt:lpstr>
      <vt:lpstr>Example</vt:lpstr>
      <vt:lpstr>APP ARGUMENTS </vt:lpstr>
      <vt:lpstr>Arguments</vt:lpstr>
      <vt:lpstr>Launch Arguments on iOS</vt:lpstr>
      <vt:lpstr>Launch Arguments on Android</vt:lpstr>
      <vt:lpstr>Example</vt:lpstr>
      <vt:lpstr>Parsing Arguments</vt:lpstr>
      <vt:lpstr>Sanitize your inputs</vt:lpstr>
      <vt:lpstr>Demo</vt:lpstr>
      <vt:lpstr>Summary</vt:lpstr>
      <vt:lpstr>Q&amp;A</vt:lpstr>
      <vt:lpstr>Lab Objectives</vt:lpstr>
      <vt:lpstr>PowerPoint Presentation</vt:lpstr>
      <vt:lpstr>Performance and Optimization</vt:lpstr>
      <vt:lpstr>In this lesson, you will:</vt:lpstr>
      <vt:lpstr>MEMORY MANAGEMENT</vt:lpstr>
      <vt:lpstr>Memory Limitations</vt:lpstr>
      <vt:lpstr>Managing Memory</vt:lpstr>
      <vt:lpstr>JavaScript Garbage Collection</vt:lpstr>
      <vt:lpstr>Titanium Native Layer</vt:lpstr>
      <vt:lpstr>Avoiding Memory Leaks</vt:lpstr>
      <vt:lpstr>Limit Images</vt:lpstr>
      <vt:lpstr>Demo: Profiling an App</vt:lpstr>
      <vt:lpstr>PERFORMANCE TIPS</vt:lpstr>
      <vt:lpstr>JavaScript loading tips</vt:lpstr>
      <vt:lpstr>JavaScript Optimizations</vt:lpstr>
      <vt:lpstr>JavaScript Optimizations</vt:lpstr>
      <vt:lpstr>JavaScript Optimizations</vt:lpstr>
      <vt:lpstr>Database Performance</vt:lpstr>
      <vt:lpstr>Network Performance</vt:lpstr>
      <vt:lpstr>Installing Network Link Conditioner</vt:lpstr>
      <vt:lpstr>Battery Optimization</vt:lpstr>
      <vt:lpstr>UI Optimization</vt:lpstr>
      <vt:lpstr>Viewing Inefficiencies in iOS Simulator</vt:lpstr>
      <vt:lpstr>Summary</vt:lpstr>
      <vt:lpstr>Q&amp;A</vt:lpstr>
      <vt:lpstr>Lab Goals</vt:lpstr>
      <vt:lpstr>Using Modules in your Apps</vt:lpstr>
      <vt:lpstr>In this lesson, you will:</vt:lpstr>
      <vt:lpstr>MODULE OVERVIEW &amp; QUICK-TOUR </vt:lpstr>
      <vt:lpstr>Titanium Modules</vt:lpstr>
      <vt:lpstr>Module Distribution</vt:lpstr>
      <vt:lpstr>Built-in Modules</vt:lpstr>
      <vt:lpstr>Appcelerator Open Source Modules</vt:lpstr>
      <vt:lpstr>Appcelerator Marketplace</vt:lpstr>
      <vt:lpstr>GitT.io</vt:lpstr>
      <vt:lpstr>PayPal (iOS and Android)</vt:lpstr>
      <vt:lpstr>StoreKit &amp; In-App Billing</vt:lpstr>
      <vt:lpstr>Advertising modules</vt:lpstr>
      <vt:lpstr>Analytics</vt:lpstr>
      <vt:lpstr>Community Contributions</vt:lpstr>
      <vt:lpstr>INSTALLING MODULES </vt:lpstr>
      <vt:lpstr>Installing a Module</vt:lpstr>
      <vt:lpstr>Manually Installing for a Single Project</vt:lpstr>
      <vt:lpstr>Manually Installing for Multiple Projects</vt:lpstr>
      <vt:lpstr>LOADING AND USING MODULES </vt:lpstr>
      <vt:lpstr>Loading a Module</vt:lpstr>
      <vt:lpstr>View-based Modules</vt:lpstr>
      <vt:lpstr>Modules in the Controller</vt:lpstr>
      <vt:lpstr>Summary</vt:lpstr>
      <vt:lpstr>Q&amp;A</vt:lpstr>
      <vt:lpstr>Lab Goals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Belén</dc:creator>
  <cp:lastModifiedBy>Edwin Huertas</cp:lastModifiedBy>
  <cp:revision>16</cp:revision>
  <dcterms:created xsi:type="dcterms:W3CDTF">2014-07-13T01:22:15Z</dcterms:created>
  <dcterms:modified xsi:type="dcterms:W3CDTF">2014-07-20T15:57:19Z</dcterms:modified>
</cp:coreProperties>
</file>